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1" r:id="rId15"/>
    <p:sldId id="267" r:id="rId16"/>
    <p:sldId id="268" r:id="rId17"/>
    <p:sldId id="270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47FCFE-D427-41DF-8F47-2828C2037A7C}" v="21" dt="2024-10-05T07:32:13.3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902" autoAdjust="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8FD7-0119-BB64-3507-4A7F6BF5C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EA0C1-460A-E5E2-DFDB-1FFCD2E90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DD8C8-A02D-CC6C-2170-DDDC02BEF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04D66-269C-8010-BA00-FCE62E081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E03D3-B27D-C966-458E-4F6D2ED73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27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B5137-20F7-DA27-15BF-162A2B819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F1A82-A7CF-7162-8FF4-9285AC277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3EC56-6346-963D-8F35-2D4EBB6BC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66D3A-F78E-9198-769F-0C1E7DA66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A79E8-8452-1674-B7AE-E9AC4FA4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54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C5B15-DFC8-F9AC-41E8-F72648C7E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9046A4-7AE3-7BDB-9B35-87BC78817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55451-88F3-C215-0F41-78FC79F1C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D50C0-7E4F-0AE9-88FB-6E3D6AB42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815D2-88C7-67B4-863A-358F344C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57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B50C6-38CD-C363-488D-D8AE832E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7B418-38D2-61CF-D8E3-3BE7757F9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C518C-2CFE-EACE-07FB-9918C982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F6430-C7A6-4810-8547-256329D88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AC5E4-D275-90AA-BE69-8CE5CCEE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89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8888D-C0D1-D16C-E707-739AB99B8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D7795-6A26-5BD6-B1D2-58B17D880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B6831-16ED-913C-3968-14414345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EBC32-BBCF-2F44-4762-27BAB7FF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A1C8A-C70B-DB4A-D97F-68A624CD3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88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6FE51-4CCA-2A6C-EAD1-E3166EC3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1DF28-BF5C-0491-9C0D-F844712FC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529A4-E123-E635-D520-5DDABAC58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4A729-FB14-DC1B-164F-CA9A4A938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FE8F3-80A0-4FF1-13DA-343C6F0F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E9D01-E089-02E3-20CE-EE692BE2A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64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D805C-91C1-3C1E-7791-2DD91CAAC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FBD96-7501-ED5F-F70E-822889F6B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E943F-3623-2D5B-2BA6-D6A9DD1F2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393213-FC07-2DB2-7F4B-BFF214A623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75CAC2-897F-762A-6A71-E8DC677F5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FE47D-3CA2-364C-1E16-0060AF756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8B55B6-07E8-148C-D434-08703007D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4812BB-46F1-934D-5263-8292F6229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50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02D5-C5B2-E810-277C-8418CE6AC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3786D9-5EAF-545A-128E-AC8F1B51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FA4041-82F4-F873-E928-0CB574AD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42F8D-4823-C9F7-B5C5-DA97698BE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2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9C794A-4CD9-2D01-E128-A9017E8D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E52A0F-6931-05A1-0927-DA3C285C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1F2EB-5AFE-1CA9-4AD7-9A7A71EC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27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D9186-44D5-62CF-271C-98F07281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BDF44-EF37-8063-D116-E8430CE65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DEC8D-80BE-98D0-0986-4BBD14D4B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32E6F-593F-D5CB-EDA8-0851D4B1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22993-037F-D488-10A9-9F53B18D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0B8547-0FBA-257E-F979-34F55FAA9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33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EDEC8-3C73-F8BE-1EC2-9AC5BAD1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FEBAE7-F91C-3982-0D46-5B96125818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6C7A7-635F-095D-119D-29DFEBC67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A9CEC-B0E1-E93A-02A8-E3F4344B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66EA7-66A7-0660-2D21-2B9280C6A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B4E76-46FF-82B4-8C34-E780E857F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72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05FE6B-3586-6871-2CA0-08551BFA5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595D8-4C1F-F7EA-0229-E58F7E262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AFF50-08B4-D988-208E-981A81229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E8750B-D1A0-4777-ADC1-09CCF2E142FA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33A89-8AEF-DB59-67AB-5EDD2FEB3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33853-7102-BCBE-DFE9-1F072BFE2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1F0423-4006-4C19-8BD4-A3120CEA6B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67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.cobb@derby.gov.uk" TargetMode="External"/><Relationship Id="rId2" Type="http://schemas.openxmlformats.org/officeDocument/2006/relationships/hyperlink" Target="mailto:hannah@empo.co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E18F6E8B-15ED-43C7-94BA-91549A651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C6549-4631-2CC9-5B97-176DF2501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358" y="3023755"/>
            <a:ext cx="5604209" cy="2736965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GB" sz="5400" u="sng" dirty="0"/>
              <a:t>Renters Rights Bill</a:t>
            </a:r>
            <a:br>
              <a:rPr lang="en-GB" sz="5400" u="sng" dirty="0"/>
            </a:br>
            <a:br>
              <a:rPr lang="en-GB" sz="5400" u="sng" dirty="0"/>
            </a:br>
            <a:br>
              <a:rPr lang="en-GB" sz="5400" u="sng" dirty="0"/>
            </a:br>
            <a:r>
              <a:rPr lang="en-GB" sz="4000" u="sng" dirty="0"/>
              <a:t>Hannah Cleaver– EMPO</a:t>
            </a:r>
            <a:br>
              <a:rPr lang="en-GB" sz="4000" u="sng" dirty="0"/>
            </a:br>
            <a:r>
              <a:rPr lang="en-GB" sz="4000" u="sng" dirty="0"/>
              <a:t>Linda Cobb – DASH Services</a:t>
            </a:r>
            <a:br>
              <a:rPr lang="en-GB" sz="5400" u="sng" dirty="0"/>
            </a:br>
            <a:endParaRPr lang="en-GB" sz="5400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4BF90-3DB4-9FE0-9404-99B9CB3BA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809" y="1016076"/>
            <a:ext cx="4900143" cy="1709849"/>
          </a:xfrm>
        </p:spPr>
        <p:txBody>
          <a:bodyPr anchor="b">
            <a:normAutofit/>
          </a:bodyPr>
          <a:lstStyle/>
          <a:p>
            <a:pPr algn="l"/>
            <a:r>
              <a:rPr lang="en-GB" sz="2000" dirty="0"/>
              <a:t>An overview of the proposed Renters Rights Bill</a:t>
            </a:r>
          </a:p>
          <a:p>
            <a:pPr algn="l"/>
            <a:endParaRPr lang="en-GB" sz="2000" dirty="0"/>
          </a:p>
          <a:p>
            <a:pPr algn="l"/>
            <a:r>
              <a:rPr lang="en-GB" sz="2000"/>
              <a:t>What do we know now?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04803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089A89A-1E9C-4761-9DFF-53C275FBF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257770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4B7271F5-2263-A73B-B381-BBF1E1BA6E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583" y="471748"/>
            <a:ext cx="2552007" cy="2552007"/>
          </a:xfrm>
          <a:prstGeom prst="rect">
            <a:avLst/>
          </a:prstGeom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3462252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B6C733-063F-3B13-1C19-8D493613E4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114162" y="4508936"/>
            <a:ext cx="4324849" cy="88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4DF55BE-B4AB-4BA1-BDE1-E9F7FB3F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604AA2-F46F-46F8-49AA-FC419582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39578"/>
            <a:ext cx="5981278" cy="1684638"/>
          </a:xfrm>
        </p:spPr>
        <p:txBody>
          <a:bodyPr>
            <a:normAutofit/>
          </a:bodyPr>
          <a:lstStyle/>
          <a:p>
            <a:r>
              <a:rPr lang="en-GB" sz="4000" b="1" i="0" u="sng" strike="sngStrike" dirty="0">
                <a:effectLst/>
                <a:latin typeface="GDS Transport"/>
              </a:rPr>
              <a:t>Rental </a:t>
            </a:r>
            <a:r>
              <a:rPr lang="en-GB" sz="4000" b="1" u="sng" strike="sngStrike" dirty="0">
                <a:latin typeface="GDS Transport"/>
              </a:rPr>
              <a:t>B</a:t>
            </a:r>
            <a:r>
              <a:rPr lang="en-GB" sz="4000" b="1" i="0" u="sng" strike="sngStrike" dirty="0">
                <a:effectLst/>
              </a:rPr>
              <a:t>idding</a:t>
            </a:r>
            <a:br>
              <a:rPr lang="en-GB" sz="4000" b="1" i="0" dirty="0">
                <a:effectLst/>
                <a:latin typeface="GDS Transport"/>
              </a:rPr>
            </a:b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D2C1C-4643-AADD-8E95-DB6155C5F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2" y="1760220"/>
            <a:ext cx="6520709" cy="4709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GDS Transport"/>
              </a:rPr>
              <a:t>AIM</a:t>
            </a:r>
          </a:p>
          <a:p>
            <a:r>
              <a:rPr lang="en-GB" b="0" i="0" dirty="0">
                <a:effectLst/>
                <a:latin typeface="GDS Transport"/>
              </a:rPr>
              <a:t>To end the unfair practice of pitting renters against each other in bidding wars. </a:t>
            </a:r>
          </a:p>
          <a:p>
            <a:pPr marL="0" indent="0">
              <a:buNone/>
            </a:pPr>
            <a:r>
              <a:rPr lang="en-GB" b="0" i="0" u="sng" dirty="0">
                <a:effectLst/>
                <a:latin typeface="GDS Transport"/>
              </a:rPr>
              <a:t>HOW</a:t>
            </a:r>
          </a:p>
          <a:p>
            <a:r>
              <a:rPr lang="en-GB" b="0" i="0" dirty="0">
                <a:effectLst/>
                <a:latin typeface="GDS Transport"/>
              </a:rPr>
              <a:t>By </a:t>
            </a:r>
            <a:r>
              <a:rPr lang="en-GB" b="0" i="0" dirty="0">
                <a:effectLst/>
              </a:rPr>
              <a:t>outlawing</a:t>
            </a:r>
            <a:r>
              <a:rPr lang="en-GB" b="0" i="0" dirty="0">
                <a:effectLst/>
                <a:latin typeface="GDS Transport"/>
              </a:rPr>
              <a:t> rental bidding</a:t>
            </a:r>
          </a:p>
          <a:p>
            <a:r>
              <a:rPr lang="en-GB" dirty="0">
                <a:latin typeface="GDS Transport"/>
              </a:rPr>
              <a:t>L</a:t>
            </a:r>
            <a:r>
              <a:rPr lang="en-GB" b="0" i="0" dirty="0">
                <a:effectLst/>
                <a:latin typeface="GDS Transport"/>
              </a:rPr>
              <a:t>andlords and letting agents to publish an asking rent for their property. </a:t>
            </a:r>
          </a:p>
          <a:p>
            <a:r>
              <a:rPr lang="en-GB" dirty="0">
                <a:latin typeface="GDS Transport"/>
              </a:rPr>
              <a:t>To </a:t>
            </a:r>
            <a:r>
              <a:rPr lang="en-GB" b="0" i="0" dirty="0">
                <a:effectLst/>
                <a:latin typeface="GDS Transport"/>
              </a:rPr>
              <a:t>prohibit them from asking for, encouraging, or accepting any bids above this price.</a:t>
            </a:r>
          </a:p>
          <a:p>
            <a:endParaRPr lang="en-GB" sz="2000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F007224-1B72-B6B2-47BA-68573E0A0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524" y="991756"/>
            <a:ext cx="4810874" cy="986229"/>
          </a:xfrm>
          <a:prstGeom prst="rect">
            <a:avLst/>
          </a:prstGeom>
        </p:spPr>
      </p:pic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0727BCA7-FC83-74F1-346D-B7A7198BF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48" y="2961503"/>
            <a:ext cx="3138616" cy="31386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716BD3-44F7-2CFE-C7EB-62FBBF11A3FE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950789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4DF55BE-B4AB-4BA1-BDE1-E9F7FB3F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604AA2-F46F-46F8-49AA-FC419582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539578"/>
            <a:ext cx="6688444" cy="1684638"/>
          </a:xfrm>
        </p:spPr>
        <p:txBody>
          <a:bodyPr>
            <a:normAutofit/>
          </a:bodyPr>
          <a:lstStyle/>
          <a:p>
            <a:r>
              <a:rPr lang="en-GB" sz="4000" b="1" i="0" u="sng" dirty="0">
                <a:effectLst/>
                <a:latin typeface="GDS Transport"/>
              </a:rPr>
              <a:t>Awaab’s Law</a:t>
            </a:r>
            <a:br>
              <a:rPr lang="en-GB" sz="4000" b="1" i="0" dirty="0">
                <a:effectLst/>
                <a:latin typeface="GDS Transport"/>
              </a:rPr>
            </a:br>
            <a:endParaRPr lang="en-GB" sz="4000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F007224-1B72-B6B2-47BA-68573E0A0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524" y="991756"/>
            <a:ext cx="4810874" cy="986229"/>
          </a:xfrm>
          <a:prstGeom prst="rect">
            <a:avLst/>
          </a:prstGeom>
        </p:spPr>
      </p:pic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0727BCA7-FC83-74F1-346D-B7A7198BF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683" y="2988398"/>
            <a:ext cx="3138616" cy="3138616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509C816-7EB7-AD79-1EAB-39B90D5BCFF4}"/>
              </a:ext>
            </a:extLst>
          </p:cNvPr>
          <p:cNvSpPr txBox="1">
            <a:spLocks/>
          </p:cNvSpPr>
          <p:nvPr/>
        </p:nvSpPr>
        <p:spPr>
          <a:xfrm>
            <a:off x="403413" y="1977985"/>
            <a:ext cx="6784111" cy="57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000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F884E9-A8C1-DCBD-39C1-6E525F28858F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LC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EBB657-C9BC-6C0E-D929-362F5A4E4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2" y="1760220"/>
            <a:ext cx="6520709" cy="4709160"/>
          </a:xfrm>
        </p:spPr>
        <p:txBody>
          <a:bodyPr>
            <a:noAutofit/>
          </a:bodyPr>
          <a:lstStyle/>
          <a:p>
            <a:pPr algn="l" fontAlgn="ctr"/>
            <a:r>
              <a:rPr lang="en-US" sz="1200" dirty="0"/>
              <a:t>N</a:t>
            </a:r>
            <a:r>
              <a:rPr lang="en-US" sz="1200" b="0" i="0" dirty="0">
                <a:effectLst/>
              </a:rPr>
              <a:t>amed after a young boy who died from complications from mould exposure in his home. </a:t>
            </a:r>
          </a:p>
          <a:p>
            <a:pPr algn="l" fontAlgn="ctr"/>
            <a:r>
              <a:rPr lang="en-US" sz="1200" b="0" i="0" dirty="0">
                <a:effectLst/>
              </a:rPr>
              <a:t>The law aims to protect tenants from the health risks associated with poor housing conditions. </a:t>
            </a:r>
          </a:p>
          <a:p>
            <a:r>
              <a:rPr lang="en-US" sz="1200" b="0" i="0" dirty="0">
                <a:effectLst/>
              </a:rPr>
              <a:t>Awaab's Law </a:t>
            </a:r>
            <a:r>
              <a:rPr lang="en-US" sz="1200" b="0" i="0" u="sng" dirty="0">
                <a:effectLst/>
              </a:rPr>
              <a:t>currentl</a:t>
            </a:r>
            <a:r>
              <a:rPr lang="en-US" sz="1200" u="sng" dirty="0"/>
              <a:t>y</a:t>
            </a:r>
            <a:r>
              <a:rPr lang="en-US" sz="1200" dirty="0"/>
              <a:t> ONLY applies to </a:t>
            </a:r>
            <a:r>
              <a:rPr lang="en-US" sz="1200" b="0" i="0" dirty="0">
                <a:effectLst/>
              </a:rPr>
              <a:t>social landlords </a:t>
            </a:r>
          </a:p>
          <a:p>
            <a:r>
              <a:rPr lang="en-US" sz="1200" dirty="0"/>
              <a:t>It requires Social landlords </a:t>
            </a:r>
            <a:r>
              <a:rPr lang="en-US" sz="1200" b="0" i="0" dirty="0">
                <a:effectLst/>
              </a:rPr>
              <a:t>to:</a:t>
            </a:r>
          </a:p>
          <a:p>
            <a:pPr lvl="1"/>
            <a:r>
              <a:rPr lang="en-US" sz="1200" b="0" i="0" dirty="0">
                <a:effectLst/>
              </a:rPr>
              <a:t>investigate hazards within 14 days</a:t>
            </a:r>
          </a:p>
          <a:p>
            <a:pPr lvl="1"/>
            <a:r>
              <a:rPr lang="en-US" sz="1200" b="0" i="0" dirty="0">
                <a:effectLst/>
              </a:rPr>
              <a:t>start repairs within a further 7 days</a:t>
            </a:r>
          </a:p>
          <a:p>
            <a:pPr lvl="1"/>
            <a:r>
              <a:rPr lang="en-US" sz="1200" b="0" i="0" dirty="0">
                <a:effectLst/>
              </a:rPr>
              <a:t>make emergency repairs within 24 hours</a:t>
            </a:r>
          </a:p>
          <a:p>
            <a:r>
              <a:rPr lang="en-US" sz="1200" dirty="0"/>
              <a:t>RRB looks to extend this law into our part of the Private Rented Sector </a:t>
            </a:r>
          </a:p>
          <a:p>
            <a:r>
              <a:rPr lang="en-GB" sz="1200" b="0" i="0" dirty="0">
                <a:effectLst/>
                <a:highlight>
                  <a:srgbClr val="FFFFFF"/>
                </a:highlight>
                <a:cs typeface="Calibri" panose="020F0502020204030204" pitchFamily="34" charset="0"/>
              </a:rPr>
              <a:t>Failure to comply with Awaab’s Law could result in court orders and compensation payouts</a:t>
            </a:r>
            <a:endParaRPr lang="en-US" sz="1200" dirty="0"/>
          </a:p>
          <a:p>
            <a:r>
              <a:rPr lang="en-US" sz="1200" b="0" i="0" dirty="0">
                <a:effectLst/>
              </a:rPr>
              <a:t>No timetable se</a:t>
            </a:r>
            <a:r>
              <a:rPr lang="en-US" sz="1200" dirty="0"/>
              <a:t>t to implement this yet though.</a:t>
            </a:r>
          </a:p>
          <a:p>
            <a:r>
              <a:rPr lang="en-US" sz="1200" b="0" i="0" dirty="0">
                <a:effectLst/>
              </a:rPr>
              <a:t>However even tho</a:t>
            </a:r>
            <a:r>
              <a:rPr lang="en-US" sz="1200" dirty="0"/>
              <a:t>ugh there AL isn’t enacted yet we obviously still have responsibilities under the Housing Act and the Homes </a:t>
            </a:r>
            <a:r>
              <a:rPr lang="en-US" sz="1200" b="0" i="0" dirty="0">
                <a:effectLst/>
              </a:rPr>
              <a:t>(Fitness for Human Habitation) Act 2018.</a:t>
            </a:r>
          </a:p>
          <a:p>
            <a:r>
              <a:rPr lang="en-US" sz="1200" dirty="0"/>
              <a:t>Take Aways:</a:t>
            </a:r>
          </a:p>
          <a:p>
            <a:pPr lvl="1"/>
            <a:r>
              <a:rPr lang="en-US" sz="1200" b="0" i="0" dirty="0">
                <a:effectLst/>
              </a:rPr>
              <a:t>Make sure you </a:t>
            </a:r>
            <a:r>
              <a:rPr lang="en-US" sz="1200" dirty="0"/>
              <a:t>are visiting your properties regularly (at least every 6 months) </a:t>
            </a:r>
          </a:p>
          <a:p>
            <a:pPr lvl="1"/>
            <a:r>
              <a:rPr lang="en-US" sz="1200" b="0" i="0" dirty="0">
                <a:effectLst/>
              </a:rPr>
              <a:t>Make sure you have a good recording keeping system set up &amp; use it </a:t>
            </a:r>
          </a:p>
          <a:p>
            <a:pPr lvl="1"/>
            <a:r>
              <a:rPr lang="en-US" sz="1200" b="0" i="0" dirty="0">
                <a:effectLst/>
              </a:rPr>
              <a:t>Check your default response to issues – avoiding ‘blaming’ language</a:t>
            </a:r>
          </a:p>
          <a:p>
            <a:pPr lvl="1"/>
            <a:r>
              <a:rPr lang="en-US" sz="1200" dirty="0"/>
              <a:t>Make sure you have good contacts (sparkies/ plumbers etc.…) in place to deal with issues </a:t>
            </a:r>
          </a:p>
          <a:p>
            <a:pPr marL="457200" lvl="1" indent="0">
              <a:buNone/>
            </a:pPr>
            <a:endParaRPr lang="en-US" sz="12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097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4DF55BE-B4AB-4BA1-BDE1-E9F7FB3F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604AA2-F46F-46F8-49AA-FC419582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39578"/>
            <a:ext cx="5981278" cy="1684638"/>
          </a:xfrm>
        </p:spPr>
        <p:txBody>
          <a:bodyPr>
            <a:normAutofit/>
          </a:bodyPr>
          <a:lstStyle/>
          <a:p>
            <a:r>
              <a:rPr lang="en-GB" sz="4000" b="1" i="0" u="sng" dirty="0">
                <a:effectLst/>
                <a:latin typeface="GDS Transport"/>
              </a:rPr>
              <a:t>Pets, </a:t>
            </a:r>
            <a:r>
              <a:rPr lang="en-GB" sz="4000" b="1" u="sng" dirty="0">
                <a:latin typeface="GDS Transport"/>
              </a:rPr>
              <a:t>P</a:t>
            </a:r>
            <a:r>
              <a:rPr lang="en-GB" sz="4000" b="1" i="0" u="sng" dirty="0">
                <a:effectLst/>
                <a:latin typeface="GDS Transport"/>
              </a:rPr>
              <a:t>ets, Pets</a:t>
            </a:r>
            <a:br>
              <a:rPr lang="en-GB" sz="4000" b="1" i="0" dirty="0">
                <a:effectLst/>
                <a:latin typeface="GDS Transport"/>
              </a:rPr>
            </a:br>
            <a:endParaRPr lang="en-GB" sz="4000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F007224-1B72-B6B2-47BA-68573E0A0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524" y="991756"/>
            <a:ext cx="4810874" cy="986229"/>
          </a:xfrm>
          <a:prstGeom prst="rect">
            <a:avLst/>
          </a:prstGeom>
        </p:spPr>
      </p:pic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0727BCA7-FC83-74F1-346D-B7A7198BF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48" y="2961503"/>
            <a:ext cx="3138616" cy="3138616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509C816-7EB7-AD79-1EAB-39B90D5BCFF4}"/>
              </a:ext>
            </a:extLst>
          </p:cNvPr>
          <p:cNvSpPr txBox="1">
            <a:spLocks/>
          </p:cNvSpPr>
          <p:nvPr/>
        </p:nvSpPr>
        <p:spPr>
          <a:xfrm>
            <a:off x="247404" y="1484870"/>
            <a:ext cx="5847071" cy="529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000" u="sng" dirty="0"/>
          </a:p>
          <a:p>
            <a:r>
              <a:rPr lang="en-GB" sz="2700" dirty="0"/>
              <a:t>Tenants will </a:t>
            </a:r>
            <a:r>
              <a:rPr lang="en-GB" sz="2700" i="1" dirty="0"/>
              <a:t>(as in previous Rent Reform Bill) </a:t>
            </a:r>
            <a:r>
              <a:rPr lang="en-GB" sz="2700" dirty="0"/>
              <a:t>have the </a:t>
            </a:r>
            <a:r>
              <a:rPr lang="en-GB" sz="2700" b="1" dirty="0"/>
              <a:t>right to request to have a pet </a:t>
            </a:r>
            <a:r>
              <a:rPr lang="en-GB" sz="2700" dirty="0"/>
              <a:t>in the property which cannot be refused unless landlord has a good reason. </a:t>
            </a:r>
          </a:p>
          <a:p>
            <a:r>
              <a:rPr lang="en-GB" sz="2700" dirty="0"/>
              <a:t>Does not apply to applicants so can advertise “no pets”</a:t>
            </a:r>
          </a:p>
          <a:p>
            <a:r>
              <a:rPr lang="en-GB" sz="2700" dirty="0"/>
              <a:t>Landlord must respond to above request within 28 days</a:t>
            </a:r>
          </a:p>
          <a:p>
            <a:r>
              <a:rPr lang="en-GB" sz="2700" dirty="0"/>
              <a:t>Tenants have right of appeal to Redress provider/Ombudsman or FTT</a:t>
            </a:r>
          </a:p>
          <a:p>
            <a:r>
              <a:rPr lang="en-GB" sz="2700" dirty="0"/>
              <a:t>Landlords can require tenants to have proof of pet insurance or reimburse landlord for a specific additional pet insurance policy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100" dirty="0"/>
          </a:p>
          <a:p>
            <a:endParaRPr lang="en-GB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EB28E3-F33E-27C6-86C5-603B27634C62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LC</a:t>
            </a:r>
          </a:p>
        </p:txBody>
      </p:sp>
    </p:spTree>
    <p:extLst>
      <p:ext uri="{BB962C8B-B14F-4D97-AF65-F5344CB8AC3E}">
        <p14:creationId xmlns:p14="http://schemas.microsoft.com/office/powerpoint/2010/main" val="957375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4DF55BE-B4AB-4BA1-BDE1-E9F7FB3F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604AA2-F46F-46F8-49AA-FC419582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39578"/>
            <a:ext cx="5981278" cy="1684638"/>
          </a:xfrm>
        </p:spPr>
        <p:txBody>
          <a:bodyPr>
            <a:normAutofit/>
          </a:bodyPr>
          <a:lstStyle/>
          <a:p>
            <a:r>
              <a:rPr lang="en-GB" sz="4000" b="1" u="sng" dirty="0">
                <a:latin typeface="GDS Transport"/>
              </a:rPr>
              <a:t>And the Rest …</a:t>
            </a:r>
            <a:br>
              <a:rPr lang="en-GB" sz="4000" b="1" i="0" dirty="0">
                <a:effectLst/>
                <a:latin typeface="GDS Transport"/>
              </a:rPr>
            </a:br>
            <a:endParaRPr lang="en-GB" sz="4000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F007224-1B72-B6B2-47BA-68573E0A0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524" y="991756"/>
            <a:ext cx="4810874" cy="986229"/>
          </a:xfrm>
          <a:prstGeom prst="rect">
            <a:avLst/>
          </a:prstGeom>
        </p:spPr>
      </p:pic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0727BCA7-FC83-74F1-346D-B7A7198BF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48" y="2961503"/>
            <a:ext cx="3138616" cy="3138616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509C816-7EB7-AD79-1EAB-39B90D5BCFF4}"/>
              </a:ext>
            </a:extLst>
          </p:cNvPr>
          <p:cNvSpPr txBox="1">
            <a:spLocks/>
          </p:cNvSpPr>
          <p:nvPr/>
        </p:nvSpPr>
        <p:spPr>
          <a:xfrm>
            <a:off x="260776" y="1381897"/>
            <a:ext cx="6784111" cy="57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000" u="sng" dirty="0"/>
          </a:p>
          <a:p>
            <a:r>
              <a:rPr lang="en-GB" b="1" dirty="0"/>
              <a:t>Landlord Redress Scheme </a:t>
            </a:r>
            <a:r>
              <a:rPr lang="en-GB" dirty="0"/>
              <a:t>– Mandatory for landlord to have membership prior to marketing a property to let (Even if using a letting agent)</a:t>
            </a:r>
          </a:p>
          <a:p>
            <a:r>
              <a:rPr lang="en-GB" b="1" dirty="0"/>
              <a:t>PRS Database (Property Portal) </a:t>
            </a:r>
            <a:r>
              <a:rPr lang="en-GB" dirty="0"/>
              <a:t>– Landlords legally obligated to register themselves and rental property on database – fees payable but ‘nominal’</a:t>
            </a:r>
          </a:p>
          <a:p>
            <a:r>
              <a:rPr lang="en-GB" b="1" dirty="0"/>
              <a:t>Bans on Children or Benefit Claimants </a:t>
            </a:r>
            <a:r>
              <a:rPr lang="en-GB" dirty="0"/>
              <a:t>– illegal to have blanket bans. Also extends prohibition to mortgage &amp; insurance agreements</a:t>
            </a:r>
            <a:endParaRPr lang="en-GB" b="1" dirty="0"/>
          </a:p>
          <a:p>
            <a:pPr marL="0" indent="0">
              <a:buFont typeface="Arial" panose="020B0604020202020204" pitchFamily="34" charset="0"/>
              <a:buNone/>
            </a:pPr>
            <a:endParaRPr lang="en-GB" sz="2100" dirty="0"/>
          </a:p>
          <a:p>
            <a:endParaRPr lang="en-GB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7A4531-6A85-0010-EBE1-CC00A578F46B}"/>
              </a:ext>
            </a:extLst>
          </p:cNvPr>
          <p:cNvSpPr txBox="1"/>
          <p:nvPr/>
        </p:nvSpPr>
        <p:spPr>
          <a:xfrm>
            <a:off x="11425480" y="63147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LC</a:t>
            </a:r>
          </a:p>
        </p:txBody>
      </p:sp>
    </p:spTree>
    <p:extLst>
      <p:ext uri="{BB962C8B-B14F-4D97-AF65-F5344CB8AC3E}">
        <p14:creationId xmlns:p14="http://schemas.microsoft.com/office/powerpoint/2010/main" val="4219290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4DF55BE-B4AB-4BA1-BDE1-E9F7FB3F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604AA2-F46F-46F8-49AA-FC419582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539578"/>
            <a:ext cx="5981278" cy="1684638"/>
          </a:xfrm>
        </p:spPr>
        <p:txBody>
          <a:bodyPr>
            <a:normAutofit/>
          </a:bodyPr>
          <a:lstStyle/>
          <a:p>
            <a:r>
              <a:rPr lang="en-GB" sz="4000" b="1" u="sng" dirty="0">
                <a:latin typeface="GDS Transport"/>
              </a:rPr>
              <a:t>And finally…</a:t>
            </a:r>
            <a:br>
              <a:rPr lang="en-GB" sz="4000" b="1" i="0" dirty="0">
                <a:effectLst/>
                <a:latin typeface="GDS Transport"/>
              </a:rPr>
            </a:br>
            <a:endParaRPr lang="en-GB" sz="4000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F007224-1B72-B6B2-47BA-68573E0A0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524" y="991756"/>
            <a:ext cx="4810874" cy="986229"/>
          </a:xfrm>
          <a:prstGeom prst="rect">
            <a:avLst/>
          </a:prstGeom>
        </p:spPr>
      </p:pic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0727BCA7-FC83-74F1-346D-B7A7198BF3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648" y="2961503"/>
            <a:ext cx="3138616" cy="3138616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509C816-7EB7-AD79-1EAB-39B90D5BCFF4}"/>
              </a:ext>
            </a:extLst>
          </p:cNvPr>
          <p:cNvSpPr txBox="1">
            <a:spLocks/>
          </p:cNvSpPr>
          <p:nvPr/>
        </p:nvSpPr>
        <p:spPr>
          <a:xfrm>
            <a:off x="260776" y="1381897"/>
            <a:ext cx="6784111" cy="57480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2000" u="sng" dirty="0"/>
          </a:p>
          <a:p>
            <a:pPr marL="0" indent="0">
              <a:buNone/>
            </a:pPr>
            <a:r>
              <a:rPr lang="en-GB" b="1" dirty="0"/>
              <a:t>Decent Homes Standard </a:t>
            </a:r>
            <a:r>
              <a:rPr lang="en-GB" dirty="0"/>
              <a:t>– New replacement to be published in Secondary Legislation after Royal Assent of RR Bill. This is likely to be a list of ‘must haves’ but it is very early days.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HHSRS Review </a:t>
            </a:r>
            <a:r>
              <a:rPr lang="en-GB" dirty="0"/>
              <a:t>– the tool in which we assessment risk in a property.  This has been around a long time now but has now gone through a mini review.  The new system is likely to be launched in 2025. </a:t>
            </a:r>
          </a:p>
          <a:p>
            <a:pPr lvl="1"/>
            <a:r>
              <a:rPr lang="en-GB" sz="2000" dirty="0"/>
              <a:t>Better guidance docs for landlords </a:t>
            </a:r>
          </a:p>
          <a:p>
            <a:pPr lvl="1"/>
            <a:r>
              <a:rPr lang="en-GB" sz="2000" dirty="0"/>
              <a:t>Indicative measures </a:t>
            </a:r>
          </a:p>
          <a:p>
            <a:pPr lvl="1"/>
            <a:r>
              <a:rPr lang="en-GB" sz="2000" dirty="0"/>
              <a:t>Increased information around fire </a:t>
            </a:r>
          </a:p>
          <a:p>
            <a:pPr lvl="1"/>
            <a:r>
              <a:rPr lang="en-GB" sz="2000" dirty="0"/>
              <a:t>Reduce the number of hazards/easier to navigate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BBD745-39A7-D2B4-C1C3-60BC611AEA18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LC</a:t>
            </a:r>
          </a:p>
        </p:txBody>
      </p:sp>
    </p:spTree>
    <p:extLst>
      <p:ext uri="{BB962C8B-B14F-4D97-AF65-F5344CB8AC3E}">
        <p14:creationId xmlns:p14="http://schemas.microsoft.com/office/powerpoint/2010/main" val="3295574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E18F6E8B-15ED-43C7-94BA-91549A651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C6549-4631-2CC9-5B97-176DF2501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2252" y="810133"/>
            <a:ext cx="7174518" cy="5576119"/>
          </a:xfrm>
        </p:spPr>
        <p:txBody>
          <a:bodyPr anchor="t">
            <a:noAutofit/>
          </a:bodyPr>
          <a:lstStyle/>
          <a:p>
            <a:pPr algn="l"/>
            <a:r>
              <a:rPr lang="en-GB" sz="3200" b="1" u="sng" dirty="0"/>
              <a:t>Contact us:</a:t>
            </a:r>
            <a:br>
              <a:rPr lang="en-GB" sz="3200" u="sng" dirty="0"/>
            </a:br>
            <a:br>
              <a:rPr lang="en-GB" sz="3200" u="sng" dirty="0"/>
            </a:br>
            <a:r>
              <a:rPr lang="en-GB" sz="3200" u="sng" dirty="0"/>
              <a:t>Hannah Cleaver</a:t>
            </a:r>
            <a:br>
              <a:rPr lang="en-GB" sz="3200" dirty="0"/>
            </a:br>
            <a:r>
              <a:rPr lang="en-GB" sz="3200" dirty="0"/>
              <a:t>EMPO area Manager</a:t>
            </a:r>
            <a:br>
              <a:rPr lang="en-GB" sz="3200" dirty="0"/>
            </a:br>
            <a:r>
              <a:rPr lang="en-GB" sz="3200" dirty="0"/>
              <a:t>0115 950 2639</a:t>
            </a:r>
            <a:br>
              <a:rPr lang="en-GB" sz="3200" dirty="0"/>
            </a:br>
            <a:r>
              <a:rPr lang="en-GB" sz="3200" dirty="0"/>
              <a:t>07463 541804</a:t>
            </a:r>
            <a:br>
              <a:rPr lang="en-GB" sz="3200" dirty="0"/>
            </a:br>
            <a:r>
              <a:rPr lang="en-GB" sz="3200" dirty="0">
                <a:hlinkClick r:id="rId2"/>
              </a:rPr>
              <a:t>hannah@empo.co.uk</a:t>
            </a:r>
            <a:br>
              <a:rPr lang="en-GB" sz="3200" u="sng" dirty="0"/>
            </a:br>
            <a:br>
              <a:rPr lang="en-GB" sz="3200" u="sng" dirty="0"/>
            </a:br>
            <a:r>
              <a:rPr lang="en-GB" sz="3200" dirty="0"/>
              <a:t>Linda Cobb OBE</a:t>
            </a:r>
            <a:br>
              <a:rPr lang="en-GB" sz="3200" dirty="0"/>
            </a:br>
            <a:r>
              <a:rPr lang="en-GB" sz="3200" dirty="0"/>
              <a:t>DASH Services Manager</a:t>
            </a:r>
            <a:br>
              <a:rPr lang="en-GB" sz="3200" dirty="0"/>
            </a:br>
            <a:r>
              <a:rPr lang="en-GB" sz="3200" dirty="0"/>
              <a:t>01332 640324</a:t>
            </a:r>
            <a:br>
              <a:rPr lang="en-GB" sz="3200" u="sng" dirty="0"/>
            </a:br>
            <a:r>
              <a:rPr lang="en-GB" sz="3200" u="sng" dirty="0">
                <a:hlinkClick r:id="rId3"/>
              </a:rPr>
              <a:t>linda.cobb@derby.gov.uk</a:t>
            </a:r>
            <a:br>
              <a:rPr lang="en-GB" sz="3200" u="sng" dirty="0"/>
            </a:br>
            <a:br>
              <a:rPr lang="en-GB" sz="3200" u="sng" dirty="0"/>
            </a:br>
            <a:r>
              <a:rPr lang="en-GB" sz="3200" u="sng" dirty="0"/>
              <a:t> 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04803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089A89A-1E9C-4761-9DFF-53C275FBF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257770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4B7271F5-2263-A73B-B381-BBF1E1BA6E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583" y="471748"/>
            <a:ext cx="2552007" cy="2552007"/>
          </a:xfrm>
          <a:prstGeom prst="rect">
            <a:avLst/>
          </a:prstGeom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3462252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B6C733-063F-3B13-1C19-8D493613E4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114162" y="4508936"/>
            <a:ext cx="4324849" cy="88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33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944E79-E283-C61F-1E7D-2F6B15B9E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en-GB" sz="3700" b="1" u="sng" dirty="0"/>
              <a:t>Introduction to the Renters’ Rights Bill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536AC1-6C96-805E-4E9B-1B222E38D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3423" y="1389878"/>
            <a:ext cx="4397433" cy="902784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41B190B3-EE11-5C2E-7BC6-3BF062B9A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829" y="3707894"/>
            <a:ext cx="2518756" cy="2518756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975F28D-B0EA-AB9A-8520-AB9201B18E1B}"/>
              </a:ext>
            </a:extLst>
          </p:cNvPr>
          <p:cNvSpPr txBox="1">
            <a:spLocks/>
          </p:cNvSpPr>
          <p:nvPr/>
        </p:nvSpPr>
        <p:spPr>
          <a:xfrm>
            <a:off x="501684" y="2438304"/>
            <a:ext cx="5514663" cy="4419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The biggest legislative change for Private Landlords since 1988</a:t>
            </a:r>
          </a:p>
          <a:p>
            <a:r>
              <a:rPr lang="en-GB" sz="2400" dirty="0"/>
              <a:t>Adopts many of the proposed content of the abandoned Rental </a:t>
            </a:r>
            <a:r>
              <a:rPr lang="en-GB" sz="2400" u="sng" dirty="0"/>
              <a:t>Reform</a:t>
            </a:r>
            <a:r>
              <a:rPr lang="en-GB" sz="2400" dirty="0"/>
              <a:t> Bill by the previous government last July</a:t>
            </a:r>
          </a:p>
          <a:p>
            <a:r>
              <a:rPr lang="en-GB" sz="2400" dirty="0"/>
              <a:t>Strengthens Renters’ Rights in many areas</a:t>
            </a:r>
          </a:p>
          <a:p>
            <a:r>
              <a:rPr lang="en-GB" sz="2400" dirty="0"/>
              <a:t>New government looking to get Bill onto statute books quickly    - likely by late spring/early summer next year</a:t>
            </a:r>
            <a:endParaRPr lang="en-GB" sz="2400" i="1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DF80A0-53DD-163E-B53D-5E555F83F736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LC</a:t>
            </a:r>
          </a:p>
        </p:txBody>
      </p:sp>
    </p:spTree>
    <p:extLst>
      <p:ext uri="{BB962C8B-B14F-4D97-AF65-F5344CB8AC3E}">
        <p14:creationId xmlns:p14="http://schemas.microsoft.com/office/powerpoint/2010/main" val="395779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944E79-E283-C61F-1E7D-2F6B15B9E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en-GB" sz="3700" b="1" u="sng"/>
              <a:t>Main key provisions in the Renter’s Rights Bill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92DCB-11B0-BDF3-EF25-E83097E2D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96" y="2151253"/>
            <a:ext cx="5997667" cy="4845685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1600" b="1" i="0" dirty="0">
                <a:effectLst/>
              </a:rPr>
              <a:t>Abolish section 21 evictions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Conversion of AST agreements to Periodic Assured Tenancies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Changes to Section 8 Grounds for possession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New rent increase procedures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Ban on rent bidding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Awaab’s Law – addressing hazards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Rights for tenants to request a pet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Mandatory membership of an approved landlord dispute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i="0" dirty="0">
                <a:effectLst/>
              </a:rPr>
              <a:t>Private </a:t>
            </a:r>
            <a:r>
              <a:rPr lang="en-GB" sz="1600" b="1" dirty="0"/>
              <a:t>rented </a:t>
            </a:r>
            <a:r>
              <a:rPr lang="en-GB" sz="1600" b="1" i="0" dirty="0">
                <a:effectLst/>
              </a:rPr>
              <a:t>sector database (aka </a:t>
            </a:r>
            <a:r>
              <a:rPr lang="en-GB" sz="1600" b="1" dirty="0"/>
              <a:t>r</a:t>
            </a:r>
            <a:r>
              <a:rPr lang="en-GB" sz="1600" b="1" i="0" dirty="0">
                <a:effectLst/>
              </a:rPr>
              <a:t>ented property portal)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Introduction of revised </a:t>
            </a:r>
            <a:r>
              <a:rPr lang="en-GB" sz="1600" b="1" i="0" dirty="0">
                <a:effectLst/>
              </a:rPr>
              <a:t>Decent Homes Standard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600" b="1" dirty="0"/>
              <a:t>No bans on children or benefit claimants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536AC1-6C96-805E-4E9B-1B222E38D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3423" y="1389878"/>
            <a:ext cx="4397433" cy="902784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41B190B3-EE11-5C2E-7BC6-3BF062B9AA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829" y="3707894"/>
            <a:ext cx="2518756" cy="25187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6ED6BE-1B0E-ADAD-F28C-C00EBA5E92D4}"/>
              </a:ext>
            </a:extLst>
          </p:cNvPr>
          <p:cNvSpPr txBox="1"/>
          <p:nvPr/>
        </p:nvSpPr>
        <p:spPr>
          <a:xfrm>
            <a:off x="11583932" y="6500553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LC</a:t>
            </a:r>
          </a:p>
        </p:txBody>
      </p:sp>
    </p:spTree>
    <p:extLst>
      <p:ext uri="{BB962C8B-B14F-4D97-AF65-F5344CB8AC3E}">
        <p14:creationId xmlns:p14="http://schemas.microsoft.com/office/powerpoint/2010/main" val="259737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2BC3E3-4DC0-385D-6746-D7487F79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6" y="457201"/>
            <a:ext cx="5814240" cy="1556870"/>
          </a:xfrm>
        </p:spPr>
        <p:txBody>
          <a:bodyPr anchor="b">
            <a:normAutofit/>
          </a:bodyPr>
          <a:lstStyle/>
          <a:p>
            <a:r>
              <a:rPr lang="en-GB" sz="4000" b="1" i="0" u="sng" dirty="0">
                <a:effectLst/>
              </a:rPr>
              <a:t>Abolish Section 21 Evictions</a:t>
            </a:r>
            <a:endParaRPr lang="en-GB" sz="40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B15CC-E61B-7735-8AF8-8760B6174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2277036"/>
            <a:ext cx="7155180" cy="4123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u="sng" dirty="0"/>
              <a:t>Aims</a:t>
            </a:r>
          </a:p>
          <a:p>
            <a:r>
              <a:rPr lang="en-GB" sz="2400" dirty="0"/>
              <a:t>To move to a simpler </a:t>
            </a:r>
            <a:r>
              <a:rPr lang="en-GB" sz="2400" i="0" dirty="0">
                <a:effectLst/>
              </a:rPr>
              <a:t>tenancy structure &amp; </a:t>
            </a:r>
            <a:r>
              <a:rPr lang="en-GB" sz="2400" dirty="0"/>
              <a:t>e</a:t>
            </a:r>
            <a:r>
              <a:rPr lang="en-GB" sz="2400" i="0" dirty="0">
                <a:effectLst/>
              </a:rPr>
              <a:t>nsure possession grounds are fair to both parties</a:t>
            </a:r>
          </a:p>
          <a:p>
            <a:pPr marL="0" indent="0">
              <a:buNone/>
            </a:pPr>
            <a:r>
              <a:rPr lang="en-GB" sz="2400" b="1" u="sng" dirty="0"/>
              <a:t>How</a:t>
            </a:r>
            <a:endParaRPr lang="en-GB" sz="2400" u="sng" dirty="0"/>
          </a:p>
          <a:p>
            <a:r>
              <a:rPr lang="en-GB" sz="2400" b="0" i="0" dirty="0">
                <a:effectLst/>
              </a:rPr>
              <a:t>The new tenancy system will provide tenants with greater security and stability and empower them to challenge bad practice without fear of retaliatory eviction. </a:t>
            </a:r>
          </a:p>
          <a:p>
            <a:r>
              <a:rPr lang="en-GB" sz="2400" b="0" i="0" dirty="0">
                <a:effectLst/>
              </a:rPr>
              <a:t>Landlords will also benefit, with more straightforward regulation, and clearer and expanded possession grounds.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466F39-D945-2A10-968E-6D0CD8133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79766" y="1523319"/>
            <a:ext cx="3712869" cy="762244"/>
          </a:xfrm>
          <a:prstGeom prst="rect">
            <a:avLst/>
          </a:prstGeom>
        </p:spPr>
      </p:pic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3718C590-8B36-08BE-B503-48F373BAC3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13" y="3375824"/>
            <a:ext cx="2243263" cy="224326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A65989E-BBD5-44D7-AA86-7AFD5D46B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66000">
                <a:srgbClr val="000000"/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1A2881-D8D7-4A7D-ACA3-E9F849F85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6400800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FAA15E-4C7E-9558-6D01-67E19760C0E2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39414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F0F4E97-E194-4493-885A-6C7C34A44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764E4-B30A-EF83-C61B-FBEEB2E700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6156" y="365125"/>
            <a:ext cx="5827643" cy="15113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400" b="1" u="sng" dirty="0"/>
              <a:t>Conversion of AST agreements to Periodic Assured Tenancies</a:t>
            </a:r>
            <a:endParaRPr lang="en-US" sz="3400" u="sng" dirty="0"/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FE7329A2-C6F6-565D-1187-BCF91B4905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207" y="680381"/>
            <a:ext cx="2587752" cy="25877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FFC115-0F03-E3FC-F882-782B34BF8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42264" y="4468960"/>
            <a:ext cx="4045639" cy="82935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1B4978B-E9A3-2779-B2E2-DE7A30DED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4910" y="2055813"/>
            <a:ext cx="7197090" cy="48021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b="1" u="sng" dirty="0"/>
              <a:t>Aims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b="1" dirty="0"/>
              <a:t>To m</a:t>
            </a:r>
            <a:r>
              <a:rPr lang="en-US" sz="1600" b="1" i="0" dirty="0">
                <a:effectLst/>
              </a:rPr>
              <a:t>ove to a simpler tenancy structure where all assured tenancies are periodic.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b="1" u="sng" dirty="0"/>
              <a:t>How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</a:rPr>
              <a:t>﻿﻿End of any fixed term - no minimum term from first day of new tenancies. Tenants could give 2 months notice after move in.</a:t>
            </a:r>
          </a:p>
          <a:p>
            <a:pPr marL="342900" lvl="0" indent="-228600" algn="l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effectLst/>
              </a:rPr>
              <a:t>﻿﻿Rolled out in 1 stage to include existing ASTs - New agreements for existing tenancies from commencement date</a:t>
            </a:r>
          </a:p>
          <a:p>
            <a:pPr marL="342900" lvl="0" indent="-228600" algn="l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effectLst/>
              </a:rPr>
              <a:t>﻿﻿No concessions for student tenancies. Landlords may consider starting tenancies earlier? </a:t>
            </a:r>
          </a:p>
          <a:p>
            <a:pPr marL="342900" lvl="0" indent="-228600" algn="l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effectLst/>
              </a:rPr>
              <a:t>﻿﻿Tenants must give at least 2 months' notice to end tenancy. </a:t>
            </a:r>
          </a:p>
          <a:p>
            <a:pPr marL="342900" lvl="0" indent="-228600" algn="l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effectLst/>
              </a:rPr>
              <a:t>﻿﻿A rent period can be no more than 1 month - no rent payments further in advance can be taken</a:t>
            </a:r>
          </a:p>
          <a:p>
            <a:pPr marL="342900" lvl="0" indent="-228600" algn="l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b="1" dirty="0">
                <a:effectLst/>
              </a:rPr>
              <a:t>﻿﻿Implications for prospective tenants from abroad and those without a guarantor</a:t>
            </a:r>
          </a:p>
          <a:p>
            <a:pPr lvl="0" indent="-228600" algn="l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400" dirty="0">
              <a:effectLst/>
            </a:endParaRP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400" b="0" i="0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9EFE60-AA5A-4347-9A2A-8EABBA994FBC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3033004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4B0B678-CD10-4371-96E5-2706F4579F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9270323-9616-4384-857D-E86B78272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A3838D5-9565-4601-BAC3-D1B5BDB803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349A4B8-3246-4579-922E-FE1155C7F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B4548B-C72D-2636-6B00-CE1D2EC22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475" y="589935"/>
            <a:ext cx="5408813" cy="1427477"/>
          </a:xfrm>
        </p:spPr>
        <p:txBody>
          <a:bodyPr anchor="b">
            <a:normAutofit fontScale="90000"/>
          </a:bodyPr>
          <a:lstStyle/>
          <a:p>
            <a:pPr algn="ctr"/>
            <a:br>
              <a:rPr lang="en-GB" sz="2500" b="1" u="sng" dirty="0"/>
            </a:br>
            <a:r>
              <a:rPr lang="en-GB" sz="3600" b="1" u="sng" dirty="0"/>
              <a:t>Can I get my house back?</a:t>
            </a:r>
            <a:br>
              <a:rPr lang="en-GB" sz="3600" b="1" u="sng" dirty="0"/>
            </a:br>
            <a:r>
              <a:rPr lang="en-GB" sz="3600" b="1" u="sng" dirty="0"/>
              <a:t>Possession </a:t>
            </a:r>
            <a:br>
              <a:rPr lang="en-GB" sz="2500" b="1" dirty="0"/>
            </a:br>
            <a:endParaRPr lang="en-GB" sz="2500" dirty="0"/>
          </a:p>
        </p:txBody>
      </p:sp>
      <p:pic>
        <p:nvPicPr>
          <p:cNvPr id="7" name="Picture 6" descr="A logo for a company&#10;&#10;Description automatically generated">
            <a:extLst>
              <a:ext uri="{FF2B5EF4-FFF2-40B4-BE49-F238E27FC236}">
                <a16:creationId xmlns:a16="http://schemas.microsoft.com/office/drawing/2014/main" id="{02EB03D2-4D69-8BD2-D225-6951076554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374" y="774285"/>
            <a:ext cx="2581173" cy="2581173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57331" y="2188548"/>
            <a:ext cx="5041025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EFA868-9F7E-F0C3-869F-A9C60EF094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1" y="4415122"/>
            <a:ext cx="4389120" cy="9010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D7776-7550-E3A0-969A-514DDBE8C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0" y="2347343"/>
            <a:ext cx="5943192" cy="4028520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b="1" u="sng" dirty="0"/>
              <a:t>Aims</a:t>
            </a:r>
          </a:p>
          <a:p>
            <a:r>
              <a:rPr lang="en-GB" sz="2400" dirty="0"/>
              <a:t>E</a:t>
            </a:r>
            <a:r>
              <a:rPr lang="en-GB" sz="2400" b="0" i="0" dirty="0">
                <a:effectLst/>
              </a:rPr>
              <a:t>xpands grounds for possession, while ensuring tenants are protected from arbitrary eviction and given enough time to find a new home.</a:t>
            </a:r>
          </a:p>
          <a:p>
            <a:pPr marL="0" indent="0">
              <a:buNone/>
            </a:pPr>
            <a:r>
              <a:rPr lang="en-GB" sz="2400" b="1" u="sng" dirty="0"/>
              <a:t>How</a:t>
            </a:r>
          </a:p>
          <a:p>
            <a:r>
              <a:rPr lang="en-GB" sz="2400" b="0" i="0" dirty="0">
                <a:effectLst/>
              </a:rPr>
              <a:t>Give </a:t>
            </a:r>
            <a:r>
              <a:rPr lang="en-GB" sz="2400" dirty="0"/>
              <a:t>Landlords </a:t>
            </a:r>
            <a:r>
              <a:rPr lang="en-GB" sz="2400" b="0" i="0" dirty="0">
                <a:effectLst/>
              </a:rPr>
              <a:t>robust grounds for possession where there is good reason to take their property back.</a:t>
            </a:r>
          </a:p>
          <a:p>
            <a:r>
              <a:rPr lang="en-GB" sz="2400" dirty="0"/>
              <a:t>I</a:t>
            </a:r>
            <a:r>
              <a:rPr lang="en-GB" sz="2400" b="0" i="0" dirty="0">
                <a:effectLst/>
              </a:rPr>
              <a:t>ncrease the mandatory threshold for eviction from 2 to 3 months’ arrears and increase the notice period from 2 weeks to 4.</a:t>
            </a: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30EDAB-B7B0-04A9-1CB1-0BBF35B64792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161797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92FE0A-3B4B-0549-0866-7CF444B1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en-GB" sz="2800" u="sng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Changes to Section 8 Mandatory Grounds for Possession </a:t>
            </a:r>
            <a:endParaRPr lang="en-GB" sz="2800" u="sng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4F0A8-827C-3B87-23C5-AAB356E45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96" y="2330505"/>
            <a:ext cx="6337405" cy="4526860"/>
          </a:xfrm>
        </p:spPr>
        <p:txBody>
          <a:bodyPr anchor="ctr">
            <a:normAutofit lnSpcReduction="10000"/>
          </a:bodyPr>
          <a:lstStyle/>
          <a:p>
            <a:pPr>
              <a:buSzPts val="1000"/>
              <a:tabLst>
                <a:tab pos="457200" algn="l"/>
              </a:tabLst>
            </a:pPr>
            <a:r>
              <a:rPr lang="en-GB" sz="17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﻿﻿﻿</a:t>
            </a:r>
            <a:r>
              <a:rPr lang="en-GB" sz="2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obtain possession at court - must have protected any deposit or returned deposit unless using ASB Grounds 7a or 14 (no requirement though re: prescribed information)</a:t>
            </a:r>
            <a:endParaRPr lang="en-GB" sz="23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SzPts val="1000"/>
              <a:tabLst>
                <a:tab pos="457200" algn="l"/>
              </a:tabLst>
            </a:pPr>
            <a:r>
              <a:rPr lang="en-GB" sz="2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﻿﻿Changes to some notice periods planned</a:t>
            </a:r>
            <a:endParaRPr lang="en-GB" sz="23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sz="23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New Mandatory Ground 1A</a:t>
            </a:r>
          </a:p>
          <a:p>
            <a:r>
              <a:rPr lang="en-GB" sz="23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Landlord can give 4 months' notice to tenants if wish to sell the property but not in first 12 months of tenancy</a:t>
            </a:r>
          </a:p>
          <a:p>
            <a:r>
              <a:rPr lang="en-GB" sz="23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Cannot re-let a property under this ground for 16 months from date of notice Similar principles for existing Ground 1 (Occupation by Landlord/Family)</a:t>
            </a:r>
          </a:p>
          <a:p>
            <a:endParaRPr lang="en-GB" sz="17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5E91C8CD-11D5-ED2F-F2DC-B1E2FBE3A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423" y="1390533"/>
            <a:ext cx="4397433" cy="901473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DE0EC68F-6541-C017-ECAB-CA164E1EA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829" y="3707894"/>
            <a:ext cx="2518756" cy="25187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7BF8C2-A4D8-7DF4-DDAF-7F84A269CBDC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173706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1C80ED-EE5C-5D4D-4F7F-6EE53B3191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21676" y="1548607"/>
            <a:ext cx="3874124" cy="794195"/>
          </a:xfrm>
          <a:prstGeom prst="rect">
            <a:avLst/>
          </a:prstGeom>
        </p:spPr>
      </p:pic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562E2AA5-527C-1097-D6C9-43D4FCEF4B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308" y="3586297"/>
            <a:ext cx="2644860" cy="2644860"/>
          </a:xfrm>
          <a:prstGeom prst="rect">
            <a:avLst/>
          </a:prstGeom>
        </p:spPr>
      </p:pic>
      <p:sp>
        <p:nvSpPr>
          <p:cNvPr id="32" name="Right Triangle 31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029" y="623275"/>
            <a:ext cx="657079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F3C28D-B698-E305-EFB5-7FB224392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6713" y="749993"/>
            <a:ext cx="6104665" cy="1597228"/>
          </a:xfrm>
        </p:spPr>
        <p:txBody>
          <a:bodyPr>
            <a:normAutofit/>
          </a:bodyPr>
          <a:lstStyle/>
          <a:p>
            <a:r>
              <a:rPr lang="en-GB" sz="2600" b="1" u="sng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Changes</a:t>
            </a:r>
            <a:r>
              <a:rPr lang="en-GB" sz="2600" b="1" u="sng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to Section 8 Mandatory Grounds for Possession (Continued)</a:t>
            </a:r>
            <a:br>
              <a:rPr lang="en-GB" sz="26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GB" sz="26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15800-773A-0263-91AD-4A789543E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660" y="1714501"/>
            <a:ext cx="5817870" cy="4709160"/>
          </a:xfrm>
        </p:spPr>
        <p:txBody>
          <a:bodyPr anchor="t">
            <a:normAutofit/>
          </a:bodyPr>
          <a:lstStyle/>
          <a:p>
            <a:endParaRPr lang="en-GB" sz="1500" dirty="0">
              <a:effectLst/>
              <a:latin typeface="Helvetica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2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Mandatory New Ground 4a - Student HMO's:</a:t>
            </a:r>
            <a:endParaRPr lang="en-GB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2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HMO Landlords must serve 4 months' notice which can only expire from</a:t>
            </a:r>
            <a:r>
              <a:rPr lang="en-GB" sz="24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-</a:t>
            </a:r>
            <a:r>
              <a:rPr lang="en-GB" sz="2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1 June to 30 Sept each </a:t>
            </a:r>
            <a:r>
              <a:rPr lang="en-GB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year</a:t>
            </a:r>
            <a:r>
              <a:rPr lang="en-GB" sz="2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.</a:t>
            </a:r>
            <a:endParaRPr lang="en-GB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2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All tenants must meet the student test (in full time education)</a:t>
            </a:r>
            <a:endParaRPr lang="en-GB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GB" sz="2400" dirty="0">
                <a:effectLst/>
                <a:latin typeface="Helvetica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Landlords must intend to re-let the property to full-time students</a:t>
            </a:r>
            <a:endParaRPr lang="en-GB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sz="15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430C4B-700B-7A4D-1520-71C4AA99179D}"/>
              </a:ext>
            </a:extLst>
          </p:cNvPr>
          <p:cNvSpPr txBox="1"/>
          <p:nvPr/>
        </p:nvSpPr>
        <p:spPr>
          <a:xfrm>
            <a:off x="159341" y="6429066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1413362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38FB38-5C90-3A46-1EA3-2075D6BF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en-GB" sz="4000" b="1" u="sng" dirty="0"/>
              <a:t>Money, Money, Money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76F97-E14E-AFE2-5319-9FD7722F0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0" y="1984249"/>
            <a:ext cx="6609656" cy="487375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1700" b="1" u="sng" dirty="0"/>
              <a:t>AIM</a:t>
            </a:r>
          </a:p>
          <a:p>
            <a:r>
              <a:rPr lang="en-GB" sz="1700" dirty="0">
                <a:latin typeface="GDS Transport"/>
              </a:rPr>
              <a:t>Government to </a:t>
            </a:r>
            <a:r>
              <a:rPr lang="en-GB" sz="1700" b="0" i="0" dirty="0">
                <a:effectLst/>
                <a:latin typeface="GDS Transport"/>
              </a:rPr>
              <a:t>empower tenants to challenge unreasonable rent increases. To prevent landlords using rent increases as a backdoor means of eviction.</a:t>
            </a:r>
          </a:p>
          <a:p>
            <a:pPr marL="0" indent="0">
              <a:buNone/>
            </a:pPr>
            <a:r>
              <a:rPr lang="en-GB" sz="1700" b="1" u="sng" dirty="0">
                <a:latin typeface="GDS Transport"/>
              </a:rPr>
              <a:t>HOW</a:t>
            </a:r>
          </a:p>
          <a:p>
            <a:r>
              <a:rPr lang="en-GB" sz="1700" dirty="0">
                <a:latin typeface="GDS Transport"/>
              </a:rPr>
              <a:t>By</a:t>
            </a:r>
            <a:r>
              <a:rPr lang="en-GB" sz="1700" b="0" i="0" dirty="0">
                <a:effectLst/>
                <a:latin typeface="GDS Transport"/>
              </a:rPr>
              <a:t> ensuring rents can be increased to reflect market rates.</a:t>
            </a:r>
          </a:p>
          <a:p>
            <a:r>
              <a:rPr lang="en-GB" sz="1700" dirty="0">
                <a:latin typeface="GDS Transport"/>
              </a:rPr>
              <a:t>By using 1 Process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700" b="0" i="0" dirty="0">
                <a:effectLst/>
                <a:latin typeface="GDS Transport"/>
              </a:rPr>
              <a:t>N</a:t>
            </a:r>
            <a:r>
              <a:rPr lang="en-GB" sz="1700" dirty="0">
                <a:latin typeface="GDS Transport"/>
              </a:rPr>
              <a:t>o</a:t>
            </a:r>
            <a:r>
              <a:rPr lang="en-GB" sz="1700" b="0" i="0" dirty="0">
                <a:effectLst/>
                <a:latin typeface="GDS Transport"/>
              </a:rPr>
              <a:t> introduction of rent controls </a:t>
            </a:r>
            <a:r>
              <a:rPr lang="en-GB" sz="1700" b="0" i="0" dirty="0">
                <a:effectLst/>
              </a:rPr>
              <a:t>restricts</a:t>
            </a:r>
            <a:r>
              <a:rPr lang="en-GB" sz="1700" b="0" i="0" dirty="0">
                <a:effectLst/>
                <a:latin typeface="GDS Transport"/>
              </a:rPr>
              <a:t> &amp; No prevention landlords raising rents in line with market prices.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700" b="0" i="0" dirty="0">
                <a:effectLst/>
                <a:latin typeface="GDS Transport"/>
              </a:rPr>
              <a:t>Rent increases will be made via the statutory ‘section 13’ process</a:t>
            </a:r>
          </a:p>
          <a:p>
            <a:r>
              <a:rPr lang="en-GB" sz="1700" dirty="0">
                <a:latin typeface="GDS Transport"/>
              </a:rPr>
              <a:t>T</a:t>
            </a:r>
            <a:r>
              <a:rPr lang="en-GB" sz="1700" b="0" i="0" dirty="0">
                <a:effectLst/>
                <a:latin typeface="GDS Transport"/>
              </a:rPr>
              <a:t>enant can dispute the increase by applying to the First-tier Tribunal, if they think it is above market rate</a:t>
            </a:r>
          </a:p>
          <a:p>
            <a:r>
              <a:rPr lang="en-GB" sz="1700" b="0" i="0" dirty="0">
                <a:effectLst/>
                <a:latin typeface="GDS Transport"/>
              </a:rPr>
              <a:t>Landlords for social rented tenants will retain the </a:t>
            </a:r>
            <a:r>
              <a:rPr lang="en-GB" sz="1700" b="0" i="0" dirty="0">
                <a:effectLst/>
              </a:rPr>
              <a:t>current</a:t>
            </a:r>
            <a:r>
              <a:rPr lang="en-GB" sz="1700" b="0" i="0" dirty="0">
                <a:effectLst/>
                <a:latin typeface="GDS Transport"/>
              </a:rPr>
              <a:t> mechanisms for increasing rent. </a:t>
            </a:r>
            <a:endParaRPr lang="en-GB" sz="17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19D682A5-B383-4D8F-07AD-331998F28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423" y="1390533"/>
            <a:ext cx="4397433" cy="901473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C7C42D22-DD92-C4F0-9480-C8A235DCF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829" y="3707894"/>
            <a:ext cx="2518756" cy="25187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8148CE-7BA7-96EF-CD5F-49EA65F31D49}"/>
              </a:ext>
            </a:extLst>
          </p:cNvPr>
          <p:cNvSpPr txBox="1"/>
          <p:nvPr/>
        </p:nvSpPr>
        <p:spPr>
          <a:xfrm>
            <a:off x="11498916" y="6458549"/>
            <a:ext cx="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314715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8ada85f-f919-4167-b994-1f225235557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8B9FCF74ABAE49876F3CD40ECFA114" ma:contentTypeVersion="6" ma:contentTypeDescription="Create a new document." ma:contentTypeScope="" ma:versionID="ad30ea50114455eb397e93811b5af2f9">
  <xsd:schema xmlns:xsd="http://www.w3.org/2001/XMLSchema" xmlns:xs="http://www.w3.org/2001/XMLSchema" xmlns:p="http://schemas.microsoft.com/office/2006/metadata/properties" xmlns:ns3="58ada85f-f919-4167-b994-1f2252355574" targetNamespace="http://schemas.microsoft.com/office/2006/metadata/properties" ma:root="true" ma:fieldsID="a1bee1adabf2c5e9f7d2e56a4e361671" ns3:_="">
    <xsd:import namespace="58ada85f-f919-4167-b994-1f2252355574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ada85f-f919-4167-b994-1f2252355574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1F1F14-DC40-4D22-80D1-7C0CF048CF77}">
  <ds:schemaRefs>
    <ds:schemaRef ds:uri="http://purl.org/dc/terms/"/>
    <ds:schemaRef ds:uri="http://www.w3.org/XML/1998/namespace"/>
    <ds:schemaRef ds:uri="http://schemas.microsoft.com/office/2006/documentManagement/types"/>
    <ds:schemaRef ds:uri="58ada85f-f919-4167-b994-1f2252355574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F463C54-3B1D-44B3-9AE8-C57CBD299A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5A5BF8-157D-47D4-9026-E32EA08A65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ada85f-f919-4167-b994-1f22523555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1302</Words>
  <Application>Microsoft Office PowerPoint</Application>
  <PresentationFormat>Widescreen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GDS Transport</vt:lpstr>
      <vt:lpstr>Helvetica</vt:lpstr>
      <vt:lpstr>Times New Roman</vt:lpstr>
      <vt:lpstr>Office Theme</vt:lpstr>
      <vt:lpstr>Renters Rights Bill   Hannah Cleaver– EMPO Linda Cobb – DASH Services </vt:lpstr>
      <vt:lpstr>Introduction to the Renters’ Rights Bill</vt:lpstr>
      <vt:lpstr>Main key provisions in the Renter’s Rights Bill</vt:lpstr>
      <vt:lpstr>Abolish Section 21 Evictions</vt:lpstr>
      <vt:lpstr>Conversion of AST agreements to Periodic Assured Tenancies</vt:lpstr>
      <vt:lpstr> Can I get my house back? Possession  </vt:lpstr>
      <vt:lpstr>Changes to Section 8 Mandatory Grounds for Possession </vt:lpstr>
      <vt:lpstr>Changes to Section 8 Mandatory Grounds for Possession (Continued) </vt:lpstr>
      <vt:lpstr>Money, Money, Money</vt:lpstr>
      <vt:lpstr>Rental Bidding </vt:lpstr>
      <vt:lpstr>Awaab’s Law </vt:lpstr>
      <vt:lpstr>Pets, Pets, Pets </vt:lpstr>
      <vt:lpstr>And the Rest … </vt:lpstr>
      <vt:lpstr>And finally… </vt:lpstr>
      <vt:lpstr>Contact us:  Hannah Cleaver EMPO area Manager 0115 950 2639 07463 541804 hannah@empo.co.uk  Linda Cobb OBE DASH Services Manager 01332 640324 linda.cobb@derby.gov.uk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Renters Rights Bill</dc:title>
  <dc:creator>Vicki Hextall</dc:creator>
  <cp:lastModifiedBy>Hannah Cleaver</cp:lastModifiedBy>
  <cp:revision>10</cp:revision>
  <cp:lastPrinted>2024-10-04T15:37:06Z</cp:lastPrinted>
  <dcterms:created xsi:type="dcterms:W3CDTF">2024-10-04T08:11:49Z</dcterms:created>
  <dcterms:modified xsi:type="dcterms:W3CDTF">2024-12-04T11:20:51Z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0x010100F08B9FCF74ABAE49876F3CD40ECFA114</vt:lpwstr>
  </property>
</Properties>
</file>