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47" r:id="rId1"/>
    <p:sldMasterId id="2147483861" r:id="rId2"/>
  </p:sldMasterIdLst>
  <p:notesMasterIdLst>
    <p:notesMasterId r:id="rId13"/>
  </p:notesMasterIdLst>
  <p:sldIdLst>
    <p:sldId id="340" r:id="rId3"/>
    <p:sldId id="367" r:id="rId4"/>
    <p:sldId id="264" r:id="rId5"/>
    <p:sldId id="353" r:id="rId6"/>
    <p:sldId id="350" r:id="rId7"/>
    <p:sldId id="355" r:id="rId8"/>
    <p:sldId id="362" r:id="rId9"/>
    <p:sldId id="363" r:id="rId10"/>
    <p:sldId id="368" r:id="rId11"/>
    <p:sldId id="34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6D3C"/>
    <a:srgbClr val="000000"/>
    <a:srgbClr val="555555"/>
    <a:srgbClr val="346C85"/>
    <a:srgbClr val="2C4788"/>
    <a:srgbClr val="4D348D"/>
    <a:srgbClr val="7A7500"/>
    <a:srgbClr val="A15800"/>
    <a:srgbClr val="982F32"/>
    <a:srgbClr val="395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63346" autoAdjust="0"/>
  </p:normalViewPr>
  <p:slideViewPr>
    <p:cSldViewPr>
      <p:cViewPr varScale="1">
        <p:scale>
          <a:sx n="70" d="100"/>
          <a:sy n="70" d="100"/>
        </p:scale>
        <p:origin x="1866" y="6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1" d="100"/>
          <a:sy n="81" d="100"/>
        </p:scale>
        <p:origin x="205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E7248F-9631-4958-B8FB-ECFF13D36206}" type="datetimeFigureOut">
              <a:rPr lang="en-GB" smtClean="0"/>
              <a:t>03/12/2024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6E70BB-61B6-4A57-B081-A21903C09DBD}" type="slidenum">
              <a:rPr lang="en-GB" smtClean="0"/>
              <a:t>‹#›</a:t>
            </a:fld>
            <a:endParaRPr lang="en-GB"/>
          </a:p>
        </p:txBody>
      </p:sp>
    </p:spTree>
    <p:extLst>
      <p:ext uri="{BB962C8B-B14F-4D97-AF65-F5344CB8AC3E}">
        <p14:creationId xmlns:p14="http://schemas.microsoft.com/office/powerpoint/2010/main" val="51008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Warm Homes – advice service based within Public Health / Community Delivery team at Leicestershire County Council</a:t>
            </a:r>
          </a:p>
          <a:p>
            <a:endParaRPr lang="en-GB" dirty="0"/>
          </a:p>
          <a:p>
            <a:r>
              <a:rPr lang="en-GB" dirty="0"/>
              <a:t>Home energy is a huge topic of discussion but limited time so our focus today is on the current processes around retrofitting homes and our HERO scheme and other funding that can support residents. </a:t>
            </a:r>
          </a:p>
          <a:p>
            <a:endParaRPr lang="en-GB" dirty="0"/>
          </a:p>
          <a:p>
            <a:r>
              <a:rPr lang="en-GB" dirty="0"/>
              <a:t>Wider advice on the cost-of-living support available via the LCC website.</a:t>
            </a:r>
          </a:p>
        </p:txBody>
      </p:sp>
      <p:sp>
        <p:nvSpPr>
          <p:cNvPr id="4" name="Slide Number Placeholder 3"/>
          <p:cNvSpPr>
            <a:spLocks noGrp="1"/>
          </p:cNvSpPr>
          <p:nvPr>
            <p:ph type="sldNum" sz="quarter" idx="5"/>
          </p:nvPr>
        </p:nvSpPr>
        <p:spPr/>
        <p:txBody>
          <a:bodyPr/>
          <a:lstStyle/>
          <a:p>
            <a:fld id="{976E70BB-61B6-4A57-B081-A21903C09DBD}" type="slidenum">
              <a:rPr lang="en-GB" smtClean="0"/>
              <a:t>1</a:t>
            </a:fld>
            <a:endParaRPr lang="en-GB"/>
          </a:p>
        </p:txBody>
      </p:sp>
    </p:spTree>
    <p:extLst>
      <p:ext uri="{BB962C8B-B14F-4D97-AF65-F5344CB8AC3E}">
        <p14:creationId xmlns:p14="http://schemas.microsoft.com/office/powerpoint/2010/main" val="2753439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advice via our Warm Homes service and the HERO offer – telephone, front line professionals can refer via First Contact Plus network, Joy Marketplace or by completing a form via the LCC website. Our advisers then work to identify best route for advice.</a:t>
            </a:r>
          </a:p>
          <a:p>
            <a:r>
              <a:rPr lang="en-GB" dirty="0"/>
              <a:t>Scan the QR code for link to our HERO scheme pages.</a:t>
            </a:r>
          </a:p>
          <a:p>
            <a:endParaRPr lang="en-GB" dirty="0"/>
          </a:p>
          <a:p>
            <a:r>
              <a:rPr lang="en-GB" dirty="0"/>
              <a:t>Home energy grants pages – can find more general energy saving advice in a dedicated booklet covering a broader range of topics than covered here today. </a:t>
            </a:r>
          </a:p>
          <a:p>
            <a:r>
              <a:rPr lang="en-GB" dirty="0"/>
              <a:t>TrustMark – Government endorsed competent person register – resident can find installers of measures and advice. See the Retrofit guide, as pictured.</a:t>
            </a:r>
          </a:p>
          <a:p>
            <a:r>
              <a:rPr lang="en-GB" dirty="0"/>
              <a:t>Retrofit Academy – </a:t>
            </a:r>
            <a:r>
              <a:rPr lang="en-GB" dirty="0" err="1"/>
              <a:t>CiC</a:t>
            </a:r>
            <a:r>
              <a:rPr lang="en-GB" dirty="0"/>
              <a:t> – Community Interest Company focused on promoting and developing retrofit skills. Provide training and advice.</a:t>
            </a:r>
          </a:p>
          <a:p>
            <a:endParaRPr lang="en-GB" dirty="0"/>
          </a:p>
          <a:p>
            <a:r>
              <a:rPr lang="en-GB" dirty="0"/>
              <a:t>Thank you</a:t>
            </a:r>
          </a:p>
        </p:txBody>
      </p:sp>
      <p:sp>
        <p:nvSpPr>
          <p:cNvPr id="4" name="Slide Number Placeholder 3"/>
          <p:cNvSpPr>
            <a:spLocks noGrp="1"/>
          </p:cNvSpPr>
          <p:nvPr>
            <p:ph type="sldNum" sz="quarter" idx="5"/>
          </p:nvPr>
        </p:nvSpPr>
        <p:spPr/>
        <p:txBody>
          <a:bodyPr/>
          <a:lstStyle/>
          <a:p>
            <a:fld id="{976E70BB-61B6-4A57-B081-A21903C09DBD}" type="slidenum">
              <a:rPr lang="en-GB" smtClean="0"/>
              <a:t>10</a:t>
            </a:fld>
            <a:endParaRPr lang="en-GB"/>
          </a:p>
        </p:txBody>
      </p:sp>
    </p:spTree>
    <p:extLst>
      <p:ext uri="{BB962C8B-B14F-4D97-AF65-F5344CB8AC3E}">
        <p14:creationId xmlns:p14="http://schemas.microsoft.com/office/powerpoint/2010/main" val="768069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Advice and signposting, deliver some grant funded projects providing 1-2-1 advice and energy efficiency improvements.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Affordable Warmth</a:t>
            </a:r>
          </a:p>
          <a:p>
            <a:pPr lvl="0"/>
            <a:endParaRPr lang="en-GB" sz="1200" dirty="0">
              <a:solidFill>
                <a:prstClr val="black"/>
              </a:solidFill>
              <a:latin typeface="Arial" panose="020B0604020202020204" pitchFamily="34" charset="0"/>
              <a:cs typeface="Arial" panose="020B0604020202020204" pitchFamily="34" charset="0"/>
            </a:endParaRPr>
          </a:p>
          <a:p>
            <a:pPr lvl="0"/>
            <a:r>
              <a:rPr lang="en-GB" sz="1200" dirty="0">
                <a:solidFill>
                  <a:prstClr val="black"/>
                </a:solidFill>
                <a:latin typeface="Arial" panose="020B0604020202020204" pitchFamily="34" charset="0"/>
                <a:cs typeface="Arial" panose="020B0604020202020204" pitchFamily="34" charset="0"/>
              </a:rPr>
              <a:t>Fuel Poverty</a:t>
            </a:r>
          </a:p>
          <a:p>
            <a:pPr lvl="0"/>
            <a:endParaRPr lang="en-GB" sz="1200" dirty="0">
              <a:solidFill>
                <a:prstClr val="black"/>
              </a:solidFill>
              <a:latin typeface="Arial" panose="020B0604020202020204" pitchFamily="34" charset="0"/>
              <a:cs typeface="Arial" panose="020B0604020202020204" pitchFamily="34" charset="0"/>
            </a:endParaRPr>
          </a:p>
          <a:p>
            <a:pPr lvl="0"/>
            <a:r>
              <a:rPr lang="en-GB" sz="1200" dirty="0">
                <a:solidFill>
                  <a:prstClr val="black"/>
                </a:solidFill>
                <a:latin typeface="Arial" panose="020B0604020202020204" pitchFamily="34" charset="0"/>
                <a:cs typeface="Arial" panose="020B0604020202020204" pitchFamily="34" charset="0"/>
              </a:rPr>
              <a:t>Excess Winter deaths</a:t>
            </a:r>
          </a:p>
          <a:p>
            <a:endParaRPr lang="en-GB" dirty="0"/>
          </a:p>
        </p:txBody>
      </p:sp>
      <p:sp>
        <p:nvSpPr>
          <p:cNvPr id="4" name="Slide Number Placeholder 3"/>
          <p:cNvSpPr>
            <a:spLocks noGrp="1"/>
          </p:cNvSpPr>
          <p:nvPr>
            <p:ph type="sldNum" sz="quarter" idx="5"/>
          </p:nvPr>
        </p:nvSpPr>
        <p:spPr/>
        <p:txBody>
          <a:bodyPr/>
          <a:lstStyle/>
          <a:p>
            <a:fld id="{890CD0B1-5B8B-482B-B1BE-54128D463F2A}" type="slidenum">
              <a:rPr lang="en-GB" smtClean="0"/>
              <a:t>2</a:t>
            </a:fld>
            <a:endParaRPr lang="en-GB"/>
          </a:p>
        </p:txBody>
      </p:sp>
    </p:spTree>
    <p:extLst>
      <p:ext uri="{BB962C8B-B14F-4D97-AF65-F5344CB8AC3E}">
        <p14:creationId xmlns:p14="http://schemas.microsoft.com/office/powerpoint/2010/main" val="715180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Adults, support any tenure of property – more grant support for home improvements aimed at private sector homes. </a:t>
            </a:r>
          </a:p>
          <a:p>
            <a:r>
              <a:rPr lang="en-GB" dirty="0"/>
              <a:t>Social housing offers tend to be managed directly by the housing provider.</a:t>
            </a:r>
          </a:p>
          <a:p>
            <a:endParaRPr lang="en-GB" dirty="0"/>
          </a:p>
          <a:p>
            <a:r>
              <a:rPr lang="en-GB" dirty="0"/>
              <a:t>Service specification is about tackling fuel poverty – complex definition but essentially considers how much proportionally residents have to spend on energy bills as a proportion of total income and whether what’s left after this pushes them below the poverty line in remaining income for other essentials.</a:t>
            </a:r>
          </a:p>
          <a:p>
            <a:endParaRPr lang="en-GB" dirty="0"/>
          </a:p>
          <a:p>
            <a:r>
              <a:rPr lang="en-GB" dirty="0"/>
              <a:t>Focus on helping residents to maintain affordable warmth</a:t>
            </a:r>
          </a:p>
        </p:txBody>
      </p:sp>
      <p:sp>
        <p:nvSpPr>
          <p:cNvPr id="4" name="Slide Number Placeholder 3"/>
          <p:cNvSpPr>
            <a:spLocks noGrp="1"/>
          </p:cNvSpPr>
          <p:nvPr>
            <p:ph type="sldNum" sz="quarter" idx="5"/>
          </p:nvPr>
        </p:nvSpPr>
        <p:spPr/>
        <p:txBody>
          <a:bodyPr/>
          <a:lstStyle/>
          <a:p>
            <a:fld id="{890CD0B1-5B8B-482B-B1BE-54128D463F2A}" type="slidenum">
              <a:rPr lang="en-GB" smtClean="0"/>
              <a:t>3</a:t>
            </a:fld>
            <a:endParaRPr lang="en-GB"/>
          </a:p>
        </p:txBody>
      </p:sp>
    </p:spTree>
    <p:extLst>
      <p:ext uri="{BB962C8B-B14F-4D97-AF65-F5344CB8AC3E}">
        <p14:creationId xmlns:p14="http://schemas.microsoft.com/office/powerpoint/2010/main" val="627340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UK has some of the least efficient homes in Europe. This is particularly pronounced in private sector housing – homeowners and private tenants. Social housing s typically</a:t>
            </a:r>
          </a:p>
          <a:p>
            <a:endParaRPr lang="en-GB" dirty="0"/>
          </a:p>
          <a:p>
            <a:endParaRPr lang="en-GB" dirty="0"/>
          </a:p>
          <a:p>
            <a:r>
              <a:rPr lang="en-GB" dirty="0"/>
              <a:t>With cost-of-living pressures in recent years the proportion of households living in fuel poverty has increased.</a:t>
            </a:r>
          </a:p>
          <a:p>
            <a:r>
              <a:rPr lang="en-GB" dirty="0"/>
              <a:t>There are cross party pushes to build more new homes which would improve the picture of average energy efficiency however the UK has a higher proportion of older properties meaning investment in these older inefficient homes is vital to achieve this.</a:t>
            </a:r>
          </a:p>
          <a:p>
            <a:endParaRPr lang="en-GB" dirty="0"/>
          </a:p>
          <a:p>
            <a:r>
              <a:rPr lang="en-GB" dirty="0"/>
              <a:t>The energy efficiency of a home is based on a standard assessment producing an energy performance certificate.</a:t>
            </a:r>
          </a:p>
          <a:p>
            <a:endParaRPr lang="en-GB" dirty="0"/>
          </a:p>
          <a:p>
            <a:r>
              <a:rPr lang="en-GB" dirty="0"/>
              <a:t>Older homes can be more susceptible to cold spots and problems with condensation, water getting in and damp and mould as a result.</a:t>
            </a:r>
          </a:p>
          <a:p>
            <a:endParaRPr lang="en-GB" dirty="0"/>
          </a:p>
          <a:p>
            <a:r>
              <a:rPr lang="en-GB" dirty="0"/>
              <a:t>Excess Winter Deaths (more people die over the winter) – higher in the UK than European neighbours with colder climates is in part due to poorer energy efficiency and colder homes. </a:t>
            </a:r>
          </a:p>
          <a:p>
            <a:r>
              <a:rPr lang="en-GB" dirty="0"/>
              <a:t>Fuel Poverty charity National Energy Action has said that of the 13,400 EWDs in winter of 2021/22, 30% or 4,020 of these were caused by the impact of cold homes. A real Public Health reason to effect improvements.</a:t>
            </a:r>
          </a:p>
          <a:p>
            <a:endParaRPr lang="en-GB" dirty="0"/>
          </a:p>
          <a:p>
            <a:r>
              <a:rPr lang="en-GB" dirty="0"/>
              <a:t>In 2019 the former Government department for Business Energy and Industrial Strategy said at a Select Committee that it estimated that for every £1 spent on retrofitting fuel poor homes the NHS could expect to save 43p.</a:t>
            </a:r>
          </a:p>
        </p:txBody>
      </p:sp>
      <p:sp>
        <p:nvSpPr>
          <p:cNvPr id="4" name="Slide Number Placeholder 3"/>
          <p:cNvSpPr>
            <a:spLocks noGrp="1"/>
          </p:cNvSpPr>
          <p:nvPr>
            <p:ph type="sldNum" sz="quarter" idx="5"/>
          </p:nvPr>
        </p:nvSpPr>
        <p:spPr/>
        <p:txBody>
          <a:bodyPr/>
          <a:lstStyle/>
          <a:p>
            <a:fld id="{976E70BB-61B6-4A57-B081-A21903C09DBD}" type="slidenum">
              <a:rPr lang="en-GB" smtClean="0"/>
              <a:t>4</a:t>
            </a:fld>
            <a:endParaRPr lang="en-GB"/>
          </a:p>
        </p:txBody>
      </p:sp>
    </p:spTree>
    <p:extLst>
      <p:ext uri="{BB962C8B-B14F-4D97-AF65-F5344CB8AC3E}">
        <p14:creationId xmlns:p14="http://schemas.microsoft.com/office/powerpoint/2010/main" val="318912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latin typeface="Arial" panose="020B0604020202020204" pitchFamily="34" charset="0"/>
                <a:cs typeface="Arial" panose="020B0604020202020204" pitchFamily="34" charset="0"/>
              </a:rPr>
              <a:t>All of these schemes have elements which can benefit the private rental properties/tenants. Some may have restrictions based on EPC rating or require certain measures be present or installed in conjunction. </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Typically, non of these scheme can address whole house retrofit (to undertake every possible recommendation on an EPC) within funding limits but can support a range of measures.</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Typically require a tenant to be eligible as well as property itself. – Not always however, BUS and GBIS do not.</a:t>
            </a:r>
          </a:p>
          <a:p>
            <a:pPr marL="0" indent="0">
              <a:buNone/>
            </a:pPr>
            <a:r>
              <a:rPr lang="en-GB" dirty="0">
                <a:latin typeface="Arial" panose="020B0604020202020204" pitchFamily="34" charset="0"/>
                <a:cs typeface="Arial" panose="020B0604020202020204" pitchFamily="34" charset="0"/>
              </a:rPr>
              <a:t>Typically require a contribution or limited to certain measures. GBIS for example can provide 1 insulation measure.</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The average home EPC rating is band D. The focus of Government programmes is to target support to inefficient homes to improve this rating as far as practicable.</a:t>
            </a:r>
          </a:p>
          <a:p>
            <a:pPr marL="0" indent="0">
              <a:buNone/>
            </a:pPr>
            <a:r>
              <a:rPr lang="en-GB" dirty="0">
                <a:latin typeface="Arial" panose="020B0604020202020204" pitchFamily="34" charset="0"/>
                <a:cs typeface="Arial" panose="020B0604020202020204" pitchFamily="34" charset="0"/>
              </a:rPr>
              <a:t>Increasingly it is a requirement to have an EPC D rated or below to access grant funding.</a:t>
            </a:r>
            <a:endParaRPr lang="en-GB" dirty="0"/>
          </a:p>
          <a:p>
            <a:endParaRPr lang="en-GB" dirty="0"/>
          </a:p>
          <a:p>
            <a:r>
              <a:rPr lang="en-GB" dirty="0"/>
              <a:t>All these schemes have eligibility requirements and provide different levels of support.</a:t>
            </a:r>
          </a:p>
          <a:p>
            <a:r>
              <a:rPr lang="en-GB" dirty="0"/>
              <a:t>Some are means tested and others are not. </a:t>
            </a:r>
          </a:p>
          <a:p>
            <a:endParaRPr lang="en-GB" dirty="0"/>
          </a:p>
          <a:p>
            <a:pPr marL="971550" lvl="1" indent="-285750">
              <a:lnSpc>
                <a:spcPct val="120000"/>
              </a:lnSpc>
              <a:spcBef>
                <a:spcPct val="0"/>
              </a:spcBef>
            </a:pPr>
            <a:r>
              <a:rPr lang="en-GB" altLang="en-US" sz="1200" b="1" dirty="0">
                <a:latin typeface="Arial" panose="020B0604020202020204" pitchFamily="34" charset="0"/>
                <a:cs typeface="Arial" panose="020B0604020202020204" pitchFamily="34" charset="0"/>
              </a:rPr>
              <a:t>ECO </a:t>
            </a:r>
            <a:r>
              <a:rPr lang="en-GB" altLang="en-US" sz="1200" dirty="0">
                <a:latin typeface="Arial" panose="020B0604020202020204" pitchFamily="34" charset="0"/>
                <a:cs typeface="Arial" panose="020B0604020202020204" pitchFamily="34" charset="0"/>
              </a:rPr>
              <a:t>– Energy Company Obligation</a:t>
            </a:r>
          </a:p>
          <a:p>
            <a:pPr marL="971550" lvl="1" indent="-285750">
              <a:lnSpc>
                <a:spcPct val="120000"/>
              </a:lnSpc>
              <a:spcBef>
                <a:spcPct val="0"/>
              </a:spcBef>
            </a:pPr>
            <a:r>
              <a:rPr lang="en-GB" altLang="en-US" sz="1200" dirty="0">
                <a:latin typeface="Arial" panose="020B0604020202020204" pitchFamily="34" charset="0"/>
                <a:cs typeface="Arial" panose="020B0604020202020204" pitchFamily="34" charset="0"/>
              </a:rPr>
              <a:t>Is funded through energy companies obligation for properties with an EPC of D or below, and can offer a range of insulation with 2 routes. A contribution to the cost maybe requested. For private rental properties the EPC must be E or below. You could argue that only useful to those meeting the MEES minimum requirement or with a valid exemption.</a:t>
            </a:r>
          </a:p>
          <a:p>
            <a:pPr marL="971550" lvl="1" indent="-285750">
              <a:lnSpc>
                <a:spcPct val="120000"/>
              </a:lnSpc>
              <a:spcBef>
                <a:spcPct val="0"/>
              </a:spcBef>
            </a:pPr>
            <a:endParaRPr lang="en-GB" altLang="en-US" sz="1200" dirty="0">
              <a:latin typeface="Arial" panose="020B0604020202020204" pitchFamily="34" charset="0"/>
              <a:cs typeface="Arial" panose="020B0604020202020204" pitchFamily="34" charset="0"/>
            </a:endParaRPr>
          </a:p>
          <a:p>
            <a:pPr marL="971550" lvl="1" indent="-285750">
              <a:lnSpc>
                <a:spcPct val="120000"/>
              </a:lnSpc>
              <a:spcBef>
                <a:spcPct val="0"/>
              </a:spcBef>
              <a:buAutoNum type="arabicPeriod"/>
            </a:pPr>
            <a:r>
              <a:rPr lang="en-GB" altLang="en-US" sz="1200" dirty="0">
                <a:latin typeface="Arial" panose="020B0604020202020204" pitchFamily="34" charset="0"/>
                <a:cs typeface="Arial" panose="020B0604020202020204" pitchFamily="34" charset="0"/>
              </a:rPr>
              <a:t>ECO4 - If you are on means tested benefit or have child benefit and a low income you can normally apply through your own energy supplier.</a:t>
            </a:r>
          </a:p>
          <a:p>
            <a:pPr marL="971550" lvl="1" indent="-285750">
              <a:lnSpc>
                <a:spcPct val="120000"/>
              </a:lnSpc>
              <a:spcBef>
                <a:spcPct val="0"/>
              </a:spcBef>
              <a:buAutoNum type="arabicPeriod"/>
            </a:pPr>
            <a:r>
              <a:rPr lang="en-GB" altLang="en-US" sz="1200" dirty="0" err="1">
                <a:latin typeface="Arial" panose="020B0604020202020204" pitchFamily="34" charset="0"/>
                <a:cs typeface="Arial" panose="020B0604020202020204" pitchFamily="34" charset="0"/>
              </a:rPr>
              <a:t>ECOflex</a:t>
            </a:r>
            <a:r>
              <a:rPr lang="en-GB" altLang="en-US" sz="1200" dirty="0">
                <a:latin typeface="Arial" panose="020B0604020202020204" pitchFamily="34" charset="0"/>
                <a:cs typeface="Arial" panose="020B0604020202020204" pitchFamily="34" charset="0"/>
              </a:rPr>
              <a:t> – You may be able to go through your energy provider or through a </a:t>
            </a:r>
            <a:r>
              <a:rPr lang="en-GB" altLang="en-US" sz="1200" dirty="0" err="1">
                <a:latin typeface="Arial" panose="020B0604020202020204" pitchFamily="34" charset="0"/>
                <a:cs typeface="Arial" panose="020B0604020202020204" pitchFamily="34" charset="0"/>
              </a:rPr>
              <a:t>TrustMark</a:t>
            </a:r>
            <a:r>
              <a:rPr lang="en-GB" altLang="en-US" sz="1200" dirty="0">
                <a:latin typeface="Arial" panose="020B0604020202020204" pitchFamily="34" charset="0"/>
                <a:cs typeface="Arial" panose="020B0604020202020204" pitchFamily="34" charset="0"/>
              </a:rPr>
              <a:t> registered installer. This is for households with an income of less than £31,000 or a significant health condition. The Council carry out eligibility checks on behalf of installers, although don’t endorse any installer and not involved in the install. The criteria is on the Council Website.</a:t>
            </a:r>
          </a:p>
          <a:p>
            <a:pPr marL="971550" lvl="1" indent="-285750">
              <a:lnSpc>
                <a:spcPct val="120000"/>
              </a:lnSpc>
              <a:spcBef>
                <a:spcPct val="0"/>
              </a:spcBef>
            </a:pPr>
            <a:endParaRPr lang="en-GB" altLang="en-US" sz="1200" dirty="0">
              <a:latin typeface="Arial" panose="020B0604020202020204" pitchFamily="34" charset="0"/>
              <a:cs typeface="Arial" panose="020B0604020202020204" pitchFamily="34" charset="0"/>
            </a:endParaRPr>
          </a:p>
          <a:p>
            <a:pPr marL="971550" lvl="1" indent="-285750">
              <a:lnSpc>
                <a:spcPct val="120000"/>
              </a:lnSpc>
              <a:spcBef>
                <a:spcPct val="0"/>
              </a:spcBef>
            </a:pPr>
            <a:r>
              <a:rPr lang="en-GB" altLang="en-US" sz="1200" b="1" dirty="0">
                <a:latin typeface="Arial" panose="020B0604020202020204" pitchFamily="34" charset="0"/>
                <a:cs typeface="Times New Roman" panose="02020603050405020304" pitchFamily="18" charset="0"/>
              </a:rPr>
              <a:t>Boiler Upgrade Scheme </a:t>
            </a:r>
            <a:r>
              <a:rPr lang="en-GB" altLang="en-US" sz="1200" dirty="0">
                <a:latin typeface="Arial" panose="020B0604020202020204" pitchFamily="34" charset="0"/>
                <a:cs typeface="Times New Roman" panose="02020603050405020304" pitchFamily="18" charset="0"/>
              </a:rPr>
              <a:t>– A government funded scheme with a contribution of up to £7,500 to replace fossil fuelled heating systems such as those using gas, heating oil, electric or LPG with improvements, such as an air source heat pump or biomass boiler. Aimed at homeowners and private landlords. The scheme is not means tested but may require householder contribution. To March 2025.</a:t>
            </a:r>
          </a:p>
          <a:p>
            <a:pPr marL="971550" lvl="1" indent="-285750">
              <a:lnSpc>
                <a:spcPct val="120000"/>
              </a:lnSpc>
              <a:spcBef>
                <a:spcPct val="0"/>
              </a:spcBef>
            </a:pPr>
            <a:endParaRPr lang="en-GB" altLang="en-US" sz="1200" dirty="0">
              <a:latin typeface="Arial" panose="020B0604020202020204" pitchFamily="34" charset="0"/>
              <a:cs typeface="Times New Roman" panose="02020603050405020304" pitchFamily="18" charset="0"/>
            </a:endParaRPr>
          </a:p>
          <a:p>
            <a:pPr marL="971550" lvl="1" indent="-285750">
              <a:lnSpc>
                <a:spcPct val="120000"/>
              </a:lnSpc>
              <a:spcBef>
                <a:spcPct val="0"/>
              </a:spcBef>
            </a:pPr>
            <a:r>
              <a:rPr lang="en-GB" altLang="en-US" sz="1200" b="1" dirty="0">
                <a:latin typeface="Arial" panose="020B0604020202020204" pitchFamily="34" charset="0"/>
                <a:cs typeface="Times New Roman" panose="02020603050405020304" pitchFamily="18" charset="0"/>
              </a:rPr>
              <a:t>Great British Insulation Scheme </a:t>
            </a:r>
            <a:r>
              <a:rPr lang="en-GB" altLang="en-US" sz="1200" dirty="0">
                <a:latin typeface="Arial" panose="020B0604020202020204" pitchFamily="34" charset="0"/>
                <a:cs typeface="Times New Roman" panose="02020603050405020304" pitchFamily="18" charset="0"/>
              </a:rPr>
              <a:t>– This is a government funded scheme providing single insulation measures, such as loft or cavity wall. You cannot access both GBIS and ECO. You will need an EPC of D or below and Live in Council Tax band A-D (England). May require a contribution.</a:t>
            </a:r>
          </a:p>
          <a:p>
            <a:pPr marL="971550" lvl="1" indent="-285750">
              <a:lnSpc>
                <a:spcPct val="120000"/>
              </a:lnSpc>
              <a:spcBef>
                <a:spcPct val="0"/>
              </a:spcBef>
            </a:pPr>
            <a:endParaRPr lang="en-GB" altLang="en-US" sz="1200" dirty="0">
              <a:latin typeface="Arial" panose="020B0604020202020204" pitchFamily="34" charset="0"/>
              <a:cs typeface="Times New Roman" panose="02020603050405020304" pitchFamily="18" charset="0"/>
            </a:endParaRPr>
          </a:p>
          <a:p>
            <a:pPr marL="971550" lvl="1" indent="-285750">
              <a:lnSpc>
                <a:spcPct val="120000"/>
              </a:lnSpc>
              <a:spcBef>
                <a:spcPct val="0"/>
              </a:spcBef>
            </a:pPr>
            <a:r>
              <a:rPr lang="en-GB" altLang="en-US" sz="1200" b="1" dirty="0">
                <a:latin typeface="Arial" panose="020B0604020202020204" pitchFamily="34" charset="0"/>
                <a:cs typeface="Times New Roman" panose="02020603050405020304" pitchFamily="18" charset="0"/>
              </a:rPr>
              <a:t>Home Upgrade Grant</a:t>
            </a:r>
            <a:r>
              <a:rPr lang="en-GB" altLang="en-US" sz="1200" b="0" dirty="0">
                <a:latin typeface="Arial" panose="020B0604020202020204" pitchFamily="34" charset="0"/>
                <a:cs typeface="Times New Roman" panose="02020603050405020304" pitchFamily="18" charset="0"/>
              </a:rPr>
              <a:t> – Is a government funded scheme for properties without mains gas heating as their primary heating. This is accessible for Leicestershire properties with EPCs of D or below (an EPC will be provided if there is not one on the property) and household eligibility is for household income under £36,000, means tested benefit or living within an identified postcode. This is run through the council and free for homeowners and a contribution is needed for eligible landlords (see council website for more details). The measures offered are determined from a retrofit assessment and availability. </a:t>
            </a:r>
          </a:p>
          <a:p>
            <a:pPr marL="971550" lvl="1" indent="-285750">
              <a:lnSpc>
                <a:spcPct val="120000"/>
              </a:lnSpc>
              <a:spcBef>
                <a:spcPct val="0"/>
              </a:spcBef>
            </a:pPr>
            <a:endParaRPr lang="en-GB" altLang="en-US" sz="1200" b="0" dirty="0">
              <a:latin typeface="Arial" panose="020B0604020202020204" pitchFamily="34" charset="0"/>
              <a:cs typeface="Times New Roman" panose="02020603050405020304" pitchFamily="18" charset="0"/>
            </a:endParaRPr>
          </a:p>
          <a:p>
            <a:pPr marL="971550" lvl="1" indent="-285750">
              <a:lnSpc>
                <a:spcPct val="120000"/>
              </a:lnSpc>
              <a:spcBef>
                <a:spcPct val="0"/>
              </a:spcBef>
            </a:pPr>
            <a:r>
              <a:rPr lang="en-GB" altLang="en-US" sz="1200" b="1" dirty="0">
                <a:latin typeface="Arial" panose="020B0604020202020204" pitchFamily="34" charset="0"/>
                <a:cs typeface="Times New Roman" panose="02020603050405020304" pitchFamily="18" charset="0"/>
              </a:rPr>
              <a:t>Solar Together </a:t>
            </a:r>
            <a:r>
              <a:rPr lang="en-GB" altLang="en-US" sz="1200" b="0" dirty="0">
                <a:latin typeface="Arial" panose="020B0604020202020204" pitchFamily="34" charset="0"/>
                <a:cs typeface="Times New Roman" panose="02020603050405020304" pitchFamily="18" charset="0"/>
              </a:rPr>
              <a:t>– </a:t>
            </a:r>
            <a:r>
              <a:rPr lang="en-GB" b="0" i="0" dirty="0">
                <a:solidFill>
                  <a:srgbClr val="374151"/>
                </a:solidFill>
                <a:effectLst/>
                <a:latin typeface="ui-sans-serif"/>
              </a:rPr>
              <a:t>Solar Together Leicestershire is an innovative scheme offering high-quality solar photovoltaic (PV) panels and battery storage. It is a </a:t>
            </a:r>
            <a:r>
              <a:rPr lang="en-GB" b="1" i="0" dirty="0">
                <a:solidFill>
                  <a:srgbClr val="374151"/>
                </a:solidFill>
                <a:effectLst/>
                <a:latin typeface="ui-sans-serif"/>
              </a:rPr>
              <a:t>group-buying scheme (delivered through </a:t>
            </a:r>
            <a:r>
              <a:rPr lang="en-GB" b="1" i="0" dirty="0" err="1">
                <a:solidFill>
                  <a:srgbClr val="374151"/>
                </a:solidFill>
                <a:effectLst/>
                <a:latin typeface="ui-sans-serif"/>
              </a:rPr>
              <a:t>iChoosr</a:t>
            </a:r>
            <a:r>
              <a:rPr lang="en-GB" b="1" i="0" dirty="0">
                <a:solidFill>
                  <a:srgbClr val="374151"/>
                </a:solidFill>
                <a:effectLst/>
                <a:latin typeface="ui-sans-serif"/>
              </a:rPr>
              <a:t> Ltd)</a:t>
            </a:r>
            <a:r>
              <a:rPr lang="en-GB" b="0" i="0" dirty="0">
                <a:solidFill>
                  <a:srgbClr val="374151"/>
                </a:solidFill>
                <a:effectLst/>
                <a:latin typeface="ui-sans-serif"/>
              </a:rPr>
              <a:t>, which brings Leicestershire households together to get high-quality solar panels at a competitive price, helping you through the process and keeping you informed at every stage.</a:t>
            </a:r>
            <a:r>
              <a:rPr lang="en-GB" altLang="en-US" sz="1200" b="0" dirty="0">
                <a:latin typeface="Arial" panose="020B0604020202020204" pitchFamily="34" charset="0"/>
                <a:cs typeface="Times New Roman" panose="02020603050405020304" pitchFamily="18" charset="0"/>
              </a:rPr>
              <a:t> This is not a grant but a means of seeking quality products and competitive prices through group bulk buying power with the assurance of being a council backed initiative. Runs in phases.</a:t>
            </a:r>
          </a:p>
          <a:p>
            <a:pPr marL="971550" lvl="1" indent="-285750">
              <a:lnSpc>
                <a:spcPct val="120000"/>
              </a:lnSpc>
              <a:spcBef>
                <a:spcPct val="0"/>
              </a:spcBef>
            </a:pPr>
            <a:endParaRPr lang="en-GB" altLang="en-US" sz="1200" b="0" dirty="0">
              <a:latin typeface="Arial" panose="020B0604020202020204" pitchFamily="34" charset="0"/>
              <a:cs typeface="Times New Roman" panose="02020603050405020304" pitchFamily="18" charset="0"/>
            </a:endParaRPr>
          </a:p>
          <a:p>
            <a:pPr marL="971550" lvl="1" indent="-285750">
              <a:lnSpc>
                <a:spcPct val="120000"/>
              </a:lnSpc>
              <a:spcBef>
                <a:spcPct val="0"/>
              </a:spcBef>
            </a:pPr>
            <a:r>
              <a:rPr lang="en-GB" altLang="en-US" sz="1200" b="0" dirty="0">
                <a:latin typeface="Arial" panose="020B0604020202020204" pitchFamily="34" charset="0"/>
                <a:cs typeface="Times New Roman" panose="02020603050405020304" pitchFamily="18" charset="0"/>
              </a:rPr>
              <a:t>Local projects delivered in partnership with district authorities – Green Living Leicestershire partnership to deliver projects supporting sustainability, energy efficiency.</a:t>
            </a:r>
          </a:p>
          <a:p>
            <a:pPr marL="971550" lvl="1" indent="-285750">
              <a:lnSpc>
                <a:spcPct val="120000"/>
              </a:lnSpc>
              <a:spcBef>
                <a:spcPct val="0"/>
              </a:spcBef>
            </a:pPr>
            <a:endParaRPr lang="en-GB" altLang="en-US" sz="1200" b="0" dirty="0">
              <a:latin typeface="Arial" panose="020B0604020202020204" pitchFamily="34" charset="0"/>
              <a:cs typeface="Times New Roman" panose="02020603050405020304" pitchFamily="18" charset="0"/>
            </a:endParaRPr>
          </a:p>
          <a:p>
            <a:pPr marL="971550" lvl="1" indent="-285750">
              <a:lnSpc>
                <a:spcPct val="120000"/>
              </a:lnSpc>
              <a:spcBef>
                <a:spcPct val="0"/>
              </a:spcBef>
            </a:pPr>
            <a:r>
              <a:rPr lang="en-GB" altLang="en-US" sz="1200" b="0" dirty="0">
                <a:latin typeface="Arial" panose="020B0604020202020204" pitchFamily="34" charset="0"/>
                <a:cs typeface="Times New Roman" panose="02020603050405020304" pitchFamily="18" charset="0"/>
              </a:rPr>
              <a:t>Warm Homes Local Grant – Government policy – starting to reflect the challenges and lack of uptake in the private rental sector – In this new scheme which will be delivered via local authorities and their delivery partners – </a:t>
            </a:r>
          </a:p>
          <a:p>
            <a:pPr marL="971550" lvl="1" indent="-285750">
              <a:lnSpc>
                <a:spcPct val="120000"/>
              </a:lnSpc>
              <a:spcBef>
                <a:spcPct val="0"/>
              </a:spcBef>
            </a:pPr>
            <a:r>
              <a:rPr lang="en-GB" altLang="en-US" sz="1200" b="0" dirty="0">
                <a:latin typeface="Arial" panose="020B0604020202020204" pitchFamily="34" charset="0"/>
                <a:cs typeface="Times New Roman" panose="02020603050405020304" pitchFamily="18" charset="0"/>
              </a:rPr>
              <a:t>Currently at expression of interest stage so more details to come in the new year with projects starting to deliver later in 2025. Subsequent properties are 50% grant funded and 50% landlord contribution. F and G registered properties must have valid exemptions under the Energy Efficiency regulations for private rental properties.</a:t>
            </a:r>
            <a:endParaRPr lang="en-GB" altLang="en-US" sz="1200" b="1" dirty="0">
              <a:latin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76E70BB-61B6-4A57-B081-A21903C09DBD}" type="slidenum">
              <a:rPr lang="en-GB" smtClean="0"/>
              <a:t>5</a:t>
            </a:fld>
            <a:endParaRPr lang="en-GB"/>
          </a:p>
        </p:txBody>
      </p:sp>
    </p:spTree>
    <p:extLst>
      <p:ext uri="{BB962C8B-B14F-4D97-AF65-F5344CB8AC3E}">
        <p14:creationId xmlns:p14="http://schemas.microsoft.com/office/powerpoint/2010/main" val="4139892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Insulation – loft, cavity wall, external or internal cladding, </a:t>
            </a:r>
          </a:p>
          <a:p>
            <a:r>
              <a:rPr lang="en-GB" dirty="0"/>
              <a:t>Heating upgrades such as a more efficient boiler or electric storage heaters or low carbon technologies such as heat pumps which work in their simplest form like a fridge in reverse pulling heat from outside and dissipating it into the house via radiators.</a:t>
            </a:r>
          </a:p>
          <a:p>
            <a:r>
              <a:rPr lang="en-GB" dirty="0"/>
              <a:t>heating controls, </a:t>
            </a:r>
          </a:p>
          <a:p>
            <a:r>
              <a:rPr lang="en-GB" dirty="0"/>
              <a:t>upgrading to low energy lighting </a:t>
            </a:r>
          </a:p>
          <a:p>
            <a:r>
              <a:rPr lang="en-GB" dirty="0"/>
              <a:t>renewable technologies such as solar </a:t>
            </a:r>
            <a:r>
              <a:rPr lang="en-GB" dirty="0" err="1"/>
              <a:t>pv</a:t>
            </a:r>
            <a:r>
              <a:rPr lang="en-GB" dirty="0"/>
              <a:t> panels to generate electricity or solar thermal panels to produce hot water.</a:t>
            </a:r>
          </a:p>
          <a:p>
            <a:endParaRPr lang="en-GB" dirty="0"/>
          </a:p>
          <a:p>
            <a:r>
              <a:rPr lang="en-GB" dirty="0"/>
              <a:t>Case studies – to share from Leicestershire residents who benefitted under the previous scheme we delivered – using sustainable Warmth competition funding.</a:t>
            </a:r>
          </a:p>
          <a:p>
            <a:endParaRPr lang="en-GB" dirty="0"/>
          </a:p>
          <a:p>
            <a:r>
              <a:rPr lang="en-GB" dirty="0"/>
              <a:t>Attribute image:</a:t>
            </a:r>
          </a:p>
          <a:p>
            <a:r>
              <a:rPr lang="en-GB" dirty="0"/>
              <a:t>&lt;a </a:t>
            </a:r>
            <a:r>
              <a:rPr lang="en-GB" dirty="0" err="1"/>
              <a:t>href</a:t>
            </a:r>
            <a:r>
              <a:rPr lang="en-GB" dirty="0"/>
              <a:t>="https://www.freepik.com/free-photo/close-up-hands-changing-lightbulb_14351779.htm#fromView=search&amp;page=1&amp;position=22&amp;uuid=af482784-264d-4375-b321-9482571d9ad3"&gt;Image by </a:t>
            </a:r>
            <a:r>
              <a:rPr lang="en-GB" dirty="0" err="1"/>
              <a:t>freepik</a:t>
            </a:r>
            <a:r>
              <a:rPr lang="en-GB" dirty="0"/>
              <a:t>&lt;/a&gt;</a:t>
            </a:r>
          </a:p>
        </p:txBody>
      </p:sp>
      <p:sp>
        <p:nvSpPr>
          <p:cNvPr id="4" name="Slide Number Placeholder 3"/>
          <p:cNvSpPr>
            <a:spLocks noGrp="1"/>
          </p:cNvSpPr>
          <p:nvPr>
            <p:ph type="sldNum" sz="quarter" idx="5"/>
          </p:nvPr>
        </p:nvSpPr>
        <p:spPr/>
        <p:txBody>
          <a:bodyPr/>
          <a:lstStyle/>
          <a:p>
            <a:fld id="{976E70BB-61B6-4A57-B081-A21903C09DBD}" type="slidenum">
              <a:rPr lang="en-GB" smtClean="0"/>
              <a:t>6</a:t>
            </a:fld>
            <a:endParaRPr lang="en-GB"/>
          </a:p>
        </p:txBody>
      </p:sp>
    </p:spTree>
    <p:extLst>
      <p:ext uri="{BB962C8B-B14F-4D97-AF65-F5344CB8AC3E}">
        <p14:creationId xmlns:p14="http://schemas.microsoft.com/office/powerpoint/2010/main" val="1103545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Government introduced new standards in recent years to support better delivery of energy efficiency measures. New requirements on advice to residents and ventilation requirements assessing the whole property and mandating measures to access energy efficiency measures. This can include undercuts of doors, mechanical extractions and trickle vents.</a:t>
            </a:r>
          </a:p>
          <a:p>
            <a:endParaRPr lang="en-GB" dirty="0"/>
          </a:p>
          <a:p>
            <a:r>
              <a:rPr lang="en-GB" dirty="0"/>
              <a:t>PAS 2035 requires specific roles to advise, assess, design and coordinate packages of measures for homes and to ensure a whole house assessment of what measures are effective even if they aren’t all done at the same time.</a:t>
            </a:r>
          </a:p>
          <a:p>
            <a:endParaRPr lang="en-GB" dirty="0"/>
          </a:p>
          <a:p>
            <a:r>
              <a:rPr lang="en-GB" dirty="0"/>
              <a:t>Link in with Housing and Respiratory Illness project led by HBBC to support homes struggling with damp and mould issues where poor energy efficiency may be a factor.</a:t>
            </a:r>
          </a:p>
          <a:p>
            <a:endParaRPr lang="en-GB" dirty="0"/>
          </a:p>
          <a:p>
            <a:r>
              <a:rPr lang="en-GB" dirty="0"/>
              <a:t>I thought it would be useful to include some real local Leicestershire examples of residents that have benefitted under recent grant programmes we have delivered. </a:t>
            </a:r>
          </a:p>
          <a:p>
            <a:r>
              <a:rPr lang="en-GB" dirty="0"/>
              <a:t>In 2023 our home energy grant (Sustainable Warmth Competition funding) supported both on and off gas home to realise a range of improvements.</a:t>
            </a:r>
          </a:p>
          <a:p>
            <a:endParaRPr lang="en-GB" dirty="0"/>
          </a:p>
          <a:p>
            <a:endParaRPr lang="en-GB" dirty="0"/>
          </a:p>
          <a:p>
            <a:r>
              <a:rPr lang="en-GB" dirty="0"/>
              <a:t>3. Case study 3 – heating costs calculated to have reduced by £213 a year.</a:t>
            </a:r>
          </a:p>
        </p:txBody>
      </p:sp>
      <p:sp>
        <p:nvSpPr>
          <p:cNvPr id="4" name="Slide Number Placeholder 3"/>
          <p:cNvSpPr>
            <a:spLocks noGrp="1"/>
          </p:cNvSpPr>
          <p:nvPr>
            <p:ph type="sldNum" sz="quarter" idx="5"/>
          </p:nvPr>
        </p:nvSpPr>
        <p:spPr/>
        <p:txBody>
          <a:bodyPr/>
          <a:lstStyle/>
          <a:p>
            <a:fld id="{976E70BB-61B6-4A57-B081-A21903C09DBD}" type="slidenum">
              <a:rPr lang="en-GB" smtClean="0"/>
              <a:t>7</a:t>
            </a:fld>
            <a:endParaRPr lang="en-GB"/>
          </a:p>
        </p:txBody>
      </p:sp>
    </p:spTree>
    <p:extLst>
      <p:ext uri="{BB962C8B-B14F-4D97-AF65-F5344CB8AC3E}">
        <p14:creationId xmlns:p14="http://schemas.microsoft.com/office/powerpoint/2010/main" val="1831462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of literature we have been disseminating via public spaces and Community Delivery teams such as Local Area Coordination.</a:t>
            </a:r>
          </a:p>
          <a:p>
            <a:r>
              <a:rPr lang="en-GB" dirty="0"/>
              <a:t>Targeted communications to areas with older homes, higher deprivation, off-gas that are more likely to have energy inefficient homes that could benefit from advice.</a:t>
            </a:r>
          </a:p>
          <a:p>
            <a:r>
              <a:rPr lang="en-GB" dirty="0"/>
              <a:t>We can provide advice to all we speak to however additional support can be provided where eligible to provide free home visits and potentially assessments to determine the EPC rating of a property and enable access to grant funded schemes.</a:t>
            </a:r>
          </a:p>
          <a:p>
            <a:endParaRPr lang="en-GB" dirty="0"/>
          </a:p>
          <a:p>
            <a:pPr marL="285750" indent="-285750" algn="l">
              <a:buClrTx/>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We can provide advice to all private sector households (Homeowners and Private Tenants) however additional support may be provided where: </a:t>
            </a:r>
          </a:p>
          <a:p>
            <a:pPr marL="285750" indent="-285750" algn="l">
              <a:buClrTx/>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 household income is below £31,000 or in receipt of benefits </a:t>
            </a:r>
          </a:p>
          <a:p>
            <a:pPr marL="285750" indent="-285750" algn="l">
              <a:buClrTx/>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 Your circumstances put you at risk if living in a cold home (long term health conditions or all occupants are over 65)</a:t>
            </a:r>
          </a:p>
          <a:p>
            <a:pPr marL="285750" indent="-285750" algn="l">
              <a:buClrTx/>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&amp; Your energy performance rating is between D – G  - your home does not have an energy performance</a:t>
            </a:r>
          </a:p>
          <a:p>
            <a:pPr marL="285750" indent="-285750" algn="l">
              <a:buClrTx/>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e rating and was built before 1991.</a:t>
            </a:r>
          </a:p>
          <a:p>
            <a:pPr marL="0" indent="0" algn="l">
              <a:buClrTx/>
              <a:buFont typeface="Arial" panose="020B0604020202020204" pitchFamily="34" charset="0"/>
              <a:buNone/>
            </a:pPr>
            <a:endParaRPr lang="en-GB" sz="1200" dirty="0">
              <a:solidFill>
                <a:schemeClr val="tx1"/>
              </a:solidFill>
              <a:latin typeface="Arial" panose="020B0604020202020204" pitchFamily="34" charset="0"/>
              <a:cs typeface="Arial" panose="020B0604020202020204" pitchFamily="34" charset="0"/>
            </a:endParaRPr>
          </a:p>
          <a:p>
            <a:pPr marL="285750" indent="-285750" algn="l">
              <a:buClrTx/>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We may be able to offer further support to low-income households or vulnerable residents requiring face to face support at home. This may include arranging a free survey and advice report to pinpoint the most effective measures.</a:t>
            </a:r>
          </a:p>
          <a:p>
            <a:pPr marL="285750" indent="-285750" algn="l">
              <a:buClrTx/>
              <a:buFont typeface="Arial" panose="020B0604020202020204" pitchFamily="34" charset="0"/>
              <a:buChar char="•"/>
            </a:pPr>
            <a:endParaRPr lang="en-GB" sz="1200" dirty="0">
              <a:solidFill>
                <a:schemeClr val="tx1"/>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976E70BB-61B6-4A57-B081-A21903C09DBD}" type="slidenum">
              <a:rPr lang="en-GB" smtClean="0"/>
              <a:t>8</a:t>
            </a:fld>
            <a:endParaRPr lang="en-GB"/>
          </a:p>
        </p:txBody>
      </p:sp>
    </p:spTree>
    <p:extLst>
      <p:ext uri="{BB962C8B-B14F-4D97-AF65-F5344CB8AC3E}">
        <p14:creationId xmlns:p14="http://schemas.microsoft.com/office/powerpoint/2010/main" val="4001045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6E70BB-61B6-4A57-B081-A21903C09DB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602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CAC81368-A1D1-4130-A7AA-C81582F3A5F2}" type="slidenum">
              <a:rPr lang="en-US" smtClean="0"/>
              <a:pPr/>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329906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81368-A1D1-4130-A7AA-C81582F3A5F2}" type="slidenum">
              <a:rPr lang="en-US" smtClean="0"/>
              <a:pPr/>
              <a:t>‹#›</a:t>
            </a:fld>
            <a:endParaRPr lang="en-US"/>
          </a:p>
        </p:txBody>
      </p:sp>
    </p:spTree>
    <p:extLst>
      <p:ext uri="{BB962C8B-B14F-4D97-AF65-F5344CB8AC3E}">
        <p14:creationId xmlns:p14="http://schemas.microsoft.com/office/powerpoint/2010/main" val="2499999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81368-A1D1-4130-A7AA-C81582F3A5F2}" type="slidenum">
              <a:rPr lang="en-US" smtClean="0"/>
              <a:pPr/>
              <a:t>‹#›</a:t>
            </a:fld>
            <a:endParaRPr lang="en-US"/>
          </a:p>
        </p:txBody>
      </p:sp>
    </p:spTree>
    <p:extLst>
      <p:ext uri="{BB962C8B-B14F-4D97-AF65-F5344CB8AC3E}">
        <p14:creationId xmlns:p14="http://schemas.microsoft.com/office/powerpoint/2010/main" val="2224679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8DBD5F-C6EC-485E-8ECE-A5152736C43A}"/>
              </a:ext>
            </a:extLst>
          </p:cNvPr>
          <p:cNvSpPr>
            <a:spLocks noGrp="1"/>
          </p:cNvSpPr>
          <p:nvPr>
            <p:ph type="dt" sz="half" idx="10"/>
          </p:nvPr>
        </p:nvSpPr>
        <p:spPr/>
        <p:txBody>
          <a:bodyPr/>
          <a:lstStyle/>
          <a:p>
            <a:fld id="{6EBB0E32-0304-4451-ADB8-C044457D5B85}" type="datetimeFigureOut">
              <a:rPr lang="en-US" smtClean="0"/>
              <a:t>12/3/2024</a:t>
            </a:fld>
            <a:endParaRPr lang="en-US"/>
          </a:p>
        </p:txBody>
      </p:sp>
      <p:sp>
        <p:nvSpPr>
          <p:cNvPr id="3" name="Footer Placeholder 2">
            <a:extLst>
              <a:ext uri="{FF2B5EF4-FFF2-40B4-BE49-F238E27FC236}">
                <a16:creationId xmlns:a16="http://schemas.microsoft.com/office/drawing/2014/main" id="{FB6C0BE6-E24A-4679-B786-AAB41ADCCD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FB9417-93D4-4C41-8E0E-1553E0B5D0CE}"/>
              </a:ext>
            </a:extLst>
          </p:cNvPr>
          <p:cNvSpPr>
            <a:spLocks noGrp="1"/>
          </p:cNvSpPr>
          <p:nvPr>
            <p:ph type="sldNum" sz="quarter" idx="12"/>
          </p:nvPr>
        </p:nvSpPr>
        <p:spPr/>
        <p:txBody>
          <a:bodyPr/>
          <a:lstStyle/>
          <a:p>
            <a:fld id="{DA64F31B-23FA-4075-AF7D-6228CFD12F03}" type="slidenum">
              <a:rPr lang="en-US" smtClean="0"/>
              <a:t>‹#›</a:t>
            </a:fld>
            <a:endParaRPr lang="en-US"/>
          </a:p>
        </p:txBody>
      </p:sp>
      <p:sp>
        <p:nvSpPr>
          <p:cNvPr id="5" name="Title Placeholder 1">
            <a:extLst>
              <a:ext uri="{FF2B5EF4-FFF2-40B4-BE49-F238E27FC236}">
                <a16:creationId xmlns:a16="http://schemas.microsoft.com/office/drawing/2014/main" id="{0D371EF8-9F5A-4DAB-B41B-5C4E1E47E332}"/>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lvl1pPr algn="ctr">
              <a:defRPr>
                <a:solidFill>
                  <a:schemeClr val="tx2"/>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7EF4B8AD-1E3F-41A0-B9E7-981626D8B348}"/>
              </a:ext>
            </a:extLst>
          </p:cNvPr>
          <p:cNvSpPr>
            <a:spLocks noGrp="1"/>
          </p:cNvSpPr>
          <p:nvPr>
            <p:ph type="body" sz="quarter" idx="13"/>
          </p:nvPr>
        </p:nvSpPr>
        <p:spPr>
          <a:xfrm>
            <a:off x="1447800" y="2438400"/>
            <a:ext cx="9296400" cy="2286000"/>
          </a:xfrm>
        </p:spPr>
        <p:txBody>
          <a:bodyPr anchor="ctr">
            <a:normAutofit/>
          </a:bodyPr>
          <a:lstStyle>
            <a:lvl1pPr marL="0" indent="0" algn="ctr">
              <a:buNone/>
              <a:defRPr sz="36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861932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20EF9-8C56-F9D0-66C6-F94E4521AD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23CBD0D-1FE3-92F0-F43B-59B8742877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96F9921-BA73-D736-6658-C24F8ADD0778}"/>
              </a:ext>
            </a:extLst>
          </p:cNvPr>
          <p:cNvSpPr>
            <a:spLocks noGrp="1"/>
          </p:cNvSpPr>
          <p:nvPr>
            <p:ph type="dt" sz="half" idx="10"/>
          </p:nvPr>
        </p:nvSpPr>
        <p:spPr/>
        <p:txBody>
          <a:bodyPr/>
          <a:lstStyle/>
          <a:p>
            <a:fld id="{005D141C-CE24-4B5B-BB14-721E1876DECC}" type="datetimeFigureOut">
              <a:rPr lang="en-GB" smtClean="0"/>
              <a:t>03/12/2024</a:t>
            </a:fld>
            <a:endParaRPr lang="en-GB"/>
          </a:p>
        </p:txBody>
      </p:sp>
      <p:sp>
        <p:nvSpPr>
          <p:cNvPr id="5" name="Footer Placeholder 4">
            <a:extLst>
              <a:ext uri="{FF2B5EF4-FFF2-40B4-BE49-F238E27FC236}">
                <a16:creationId xmlns:a16="http://schemas.microsoft.com/office/drawing/2014/main" id="{1352C515-FC4B-7B95-1E05-1EC81F8984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E8B370-F6C6-5A5F-6204-1B6FC40D1273}"/>
              </a:ext>
            </a:extLst>
          </p:cNvPr>
          <p:cNvSpPr>
            <a:spLocks noGrp="1"/>
          </p:cNvSpPr>
          <p:nvPr>
            <p:ph type="sldNum" sz="quarter" idx="12"/>
          </p:nvPr>
        </p:nvSpPr>
        <p:spPr/>
        <p:txBody>
          <a:bodyPr/>
          <a:lstStyle/>
          <a:p>
            <a:fld id="{B9E1E6FE-3E67-47EC-B481-A5918025047B}" type="slidenum">
              <a:rPr lang="en-GB" smtClean="0"/>
              <a:t>‹#›</a:t>
            </a:fld>
            <a:endParaRPr lang="en-GB"/>
          </a:p>
        </p:txBody>
      </p:sp>
    </p:spTree>
    <p:extLst>
      <p:ext uri="{BB962C8B-B14F-4D97-AF65-F5344CB8AC3E}">
        <p14:creationId xmlns:p14="http://schemas.microsoft.com/office/powerpoint/2010/main" val="1681192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094B6-9FF0-775F-62D6-E8D0022CC7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F86A184-48B2-6DC2-CCEF-BFB9567698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76B9B0-C4FF-2203-577C-CF74C5316674}"/>
              </a:ext>
            </a:extLst>
          </p:cNvPr>
          <p:cNvSpPr>
            <a:spLocks noGrp="1"/>
          </p:cNvSpPr>
          <p:nvPr>
            <p:ph type="dt" sz="half" idx="10"/>
          </p:nvPr>
        </p:nvSpPr>
        <p:spPr/>
        <p:txBody>
          <a:bodyPr/>
          <a:lstStyle/>
          <a:p>
            <a:fld id="{005D141C-CE24-4B5B-BB14-721E1876DECC}" type="datetimeFigureOut">
              <a:rPr lang="en-GB" smtClean="0"/>
              <a:t>03/12/2024</a:t>
            </a:fld>
            <a:endParaRPr lang="en-GB"/>
          </a:p>
        </p:txBody>
      </p:sp>
      <p:sp>
        <p:nvSpPr>
          <p:cNvPr id="5" name="Footer Placeholder 4">
            <a:extLst>
              <a:ext uri="{FF2B5EF4-FFF2-40B4-BE49-F238E27FC236}">
                <a16:creationId xmlns:a16="http://schemas.microsoft.com/office/drawing/2014/main" id="{9D06BF06-3CD8-7528-2B21-794FCC139B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D4C37C-D1E5-C19B-5268-EAA8FE5058CC}"/>
              </a:ext>
            </a:extLst>
          </p:cNvPr>
          <p:cNvSpPr>
            <a:spLocks noGrp="1"/>
          </p:cNvSpPr>
          <p:nvPr>
            <p:ph type="sldNum" sz="quarter" idx="12"/>
          </p:nvPr>
        </p:nvSpPr>
        <p:spPr/>
        <p:txBody>
          <a:bodyPr/>
          <a:lstStyle/>
          <a:p>
            <a:fld id="{B9E1E6FE-3E67-47EC-B481-A5918025047B}" type="slidenum">
              <a:rPr lang="en-GB" smtClean="0"/>
              <a:t>‹#›</a:t>
            </a:fld>
            <a:endParaRPr lang="en-GB"/>
          </a:p>
        </p:txBody>
      </p:sp>
    </p:spTree>
    <p:extLst>
      <p:ext uri="{BB962C8B-B14F-4D97-AF65-F5344CB8AC3E}">
        <p14:creationId xmlns:p14="http://schemas.microsoft.com/office/powerpoint/2010/main" val="3495951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ECC3-72EF-D86E-02D5-5C275B0E8D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4FD65BA-F2A7-26BD-4802-E284C3B006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D59AC5-A1D2-1BB0-B167-4261119D2402}"/>
              </a:ext>
            </a:extLst>
          </p:cNvPr>
          <p:cNvSpPr>
            <a:spLocks noGrp="1"/>
          </p:cNvSpPr>
          <p:nvPr>
            <p:ph type="dt" sz="half" idx="10"/>
          </p:nvPr>
        </p:nvSpPr>
        <p:spPr/>
        <p:txBody>
          <a:bodyPr/>
          <a:lstStyle/>
          <a:p>
            <a:fld id="{005D141C-CE24-4B5B-BB14-721E1876DECC}" type="datetimeFigureOut">
              <a:rPr lang="en-GB" smtClean="0"/>
              <a:t>03/12/2024</a:t>
            </a:fld>
            <a:endParaRPr lang="en-GB"/>
          </a:p>
        </p:txBody>
      </p:sp>
      <p:sp>
        <p:nvSpPr>
          <p:cNvPr id="5" name="Footer Placeholder 4">
            <a:extLst>
              <a:ext uri="{FF2B5EF4-FFF2-40B4-BE49-F238E27FC236}">
                <a16:creationId xmlns:a16="http://schemas.microsoft.com/office/drawing/2014/main" id="{C42BE0D5-9934-9258-9A69-62FAB4DF92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AA4F4-9000-9008-A0B5-682FF2127C4B}"/>
              </a:ext>
            </a:extLst>
          </p:cNvPr>
          <p:cNvSpPr>
            <a:spLocks noGrp="1"/>
          </p:cNvSpPr>
          <p:nvPr>
            <p:ph type="sldNum" sz="quarter" idx="12"/>
          </p:nvPr>
        </p:nvSpPr>
        <p:spPr/>
        <p:txBody>
          <a:bodyPr/>
          <a:lstStyle/>
          <a:p>
            <a:fld id="{B9E1E6FE-3E67-47EC-B481-A5918025047B}" type="slidenum">
              <a:rPr lang="en-GB" smtClean="0"/>
              <a:t>‹#›</a:t>
            </a:fld>
            <a:endParaRPr lang="en-GB"/>
          </a:p>
        </p:txBody>
      </p:sp>
    </p:spTree>
    <p:extLst>
      <p:ext uri="{BB962C8B-B14F-4D97-AF65-F5344CB8AC3E}">
        <p14:creationId xmlns:p14="http://schemas.microsoft.com/office/powerpoint/2010/main" val="2915464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50D8D-1EF2-2BC9-64E0-A63C8B580BB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8C8E47-6003-DDCD-FC9E-714AD52192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2829459-9AC5-57B8-528E-CC3AD32BC3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7EA3F8-7BA4-9680-C4D9-4DC104345408}"/>
              </a:ext>
            </a:extLst>
          </p:cNvPr>
          <p:cNvSpPr>
            <a:spLocks noGrp="1"/>
          </p:cNvSpPr>
          <p:nvPr>
            <p:ph type="dt" sz="half" idx="10"/>
          </p:nvPr>
        </p:nvSpPr>
        <p:spPr/>
        <p:txBody>
          <a:bodyPr/>
          <a:lstStyle/>
          <a:p>
            <a:fld id="{005D141C-CE24-4B5B-BB14-721E1876DECC}" type="datetimeFigureOut">
              <a:rPr lang="en-GB" smtClean="0"/>
              <a:t>03/12/2024</a:t>
            </a:fld>
            <a:endParaRPr lang="en-GB"/>
          </a:p>
        </p:txBody>
      </p:sp>
      <p:sp>
        <p:nvSpPr>
          <p:cNvPr id="6" name="Footer Placeholder 5">
            <a:extLst>
              <a:ext uri="{FF2B5EF4-FFF2-40B4-BE49-F238E27FC236}">
                <a16:creationId xmlns:a16="http://schemas.microsoft.com/office/drawing/2014/main" id="{B2015B77-52B6-8C9A-AAC5-C73E17C7EA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A33B32-7A8E-26B8-D7CF-175DB5A164F9}"/>
              </a:ext>
            </a:extLst>
          </p:cNvPr>
          <p:cNvSpPr>
            <a:spLocks noGrp="1"/>
          </p:cNvSpPr>
          <p:nvPr>
            <p:ph type="sldNum" sz="quarter" idx="12"/>
          </p:nvPr>
        </p:nvSpPr>
        <p:spPr/>
        <p:txBody>
          <a:bodyPr/>
          <a:lstStyle/>
          <a:p>
            <a:fld id="{B9E1E6FE-3E67-47EC-B481-A5918025047B}" type="slidenum">
              <a:rPr lang="en-GB" smtClean="0"/>
              <a:t>‹#›</a:t>
            </a:fld>
            <a:endParaRPr lang="en-GB"/>
          </a:p>
        </p:txBody>
      </p:sp>
    </p:spTree>
    <p:extLst>
      <p:ext uri="{BB962C8B-B14F-4D97-AF65-F5344CB8AC3E}">
        <p14:creationId xmlns:p14="http://schemas.microsoft.com/office/powerpoint/2010/main" val="2821162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9B043-2082-DC79-90FB-DF08A5F8EFD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D825791-6204-71BD-DA2D-7C4E4E7158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295742-CAA9-8950-609C-8CFDBED397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5CEF25B-C297-791B-D63F-A731009E6A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40A959-60C9-F5EA-9BAE-AC87C61E51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8901E96-39A2-8235-3DDC-506B883045EF}"/>
              </a:ext>
            </a:extLst>
          </p:cNvPr>
          <p:cNvSpPr>
            <a:spLocks noGrp="1"/>
          </p:cNvSpPr>
          <p:nvPr>
            <p:ph type="dt" sz="half" idx="10"/>
          </p:nvPr>
        </p:nvSpPr>
        <p:spPr/>
        <p:txBody>
          <a:bodyPr/>
          <a:lstStyle/>
          <a:p>
            <a:fld id="{005D141C-CE24-4B5B-BB14-721E1876DECC}" type="datetimeFigureOut">
              <a:rPr lang="en-GB" smtClean="0"/>
              <a:t>03/12/2024</a:t>
            </a:fld>
            <a:endParaRPr lang="en-GB"/>
          </a:p>
        </p:txBody>
      </p:sp>
      <p:sp>
        <p:nvSpPr>
          <p:cNvPr id="8" name="Footer Placeholder 7">
            <a:extLst>
              <a:ext uri="{FF2B5EF4-FFF2-40B4-BE49-F238E27FC236}">
                <a16:creationId xmlns:a16="http://schemas.microsoft.com/office/drawing/2014/main" id="{544B03FC-7145-0DD7-B1EE-8A838534BC1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1D62CBA-E985-E7C6-AD65-D801AB4A63D3}"/>
              </a:ext>
            </a:extLst>
          </p:cNvPr>
          <p:cNvSpPr>
            <a:spLocks noGrp="1"/>
          </p:cNvSpPr>
          <p:nvPr>
            <p:ph type="sldNum" sz="quarter" idx="12"/>
          </p:nvPr>
        </p:nvSpPr>
        <p:spPr/>
        <p:txBody>
          <a:bodyPr/>
          <a:lstStyle/>
          <a:p>
            <a:fld id="{B9E1E6FE-3E67-47EC-B481-A5918025047B}" type="slidenum">
              <a:rPr lang="en-GB" smtClean="0"/>
              <a:t>‹#›</a:t>
            </a:fld>
            <a:endParaRPr lang="en-GB"/>
          </a:p>
        </p:txBody>
      </p:sp>
    </p:spTree>
    <p:extLst>
      <p:ext uri="{BB962C8B-B14F-4D97-AF65-F5344CB8AC3E}">
        <p14:creationId xmlns:p14="http://schemas.microsoft.com/office/powerpoint/2010/main" val="216851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D0F5-7D6D-4405-DC2D-146728EF7A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D86BFC4-686F-DEF9-4653-CFF791B579F4}"/>
              </a:ext>
            </a:extLst>
          </p:cNvPr>
          <p:cNvSpPr>
            <a:spLocks noGrp="1"/>
          </p:cNvSpPr>
          <p:nvPr>
            <p:ph type="dt" sz="half" idx="10"/>
          </p:nvPr>
        </p:nvSpPr>
        <p:spPr/>
        <p:txBody>
          <a:bodyPr/>
          <a:lstStyle/>
          <a:p>
            <a:fld id="{005D141C-CE24-4B5B-BB14-721E1876DECC}" type="datetimeFigureOut">
              <a:rPr lang="en-GB" smtClean="0"/>
              <a:t>03/12/2024</a:t>
            </a:fld>
            <a:endParaRPr lang="en-GB"/>
          </a:p>
        </p:txBody>
      </p:sp>
      <p:sp>
        <p:nvSpPr>
          <p:cNvPr id="4" name="Footer Placeholder 3">
            <a:extLst>
              <a:ext uri="{FF2B5EF4-FFF2-40B4-BE49-F238E27FC236}">
                <a16:creationId xmlns:a16="http://schemas.microsoft.com/office/drawing/2014/main" id="{0DCBDBDB-C656-C05D-7A34-EEDB9D7CB7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E34BA9-8727-32DB-108F-D3647A89C9B0}"/>
              </a:ext>
            </a:extLst>
          </p:cNvPr>
          <p:cNvSpPr>
            <a:spLocks noGrp="1"/>
          </p:cNvSpPr>
          <p:nvPr>
            <p:ph type="sldNum" sz="quarter" idx="12"/>
          </p:nvPr>
        </p:nvSpPr>
        <p:spPr/>
        <p:txBody>
          <a:bodyPr/>
          <a:lstStyle/>
          <a:p>
            <a:fld id="{B9E1E6FE-3E67-47EC-B481-A5918025047B}" type="slidenum">
              <a:rPr lang="en-GB" smtClean="0"/>
              <a:t>‹#›</a:t>
            </a:fld>
            <a:endParaRPr lang="en-GB"/>
          </a:p>
        </p:txBody>
      </p:sp>
    </p:spTree>
    <p:extLst>
      <p:ext uri="{BB962C8B-B14F-4D97-AF65-F5344CB8AC3E}">
        <p14:creationId xmlns:p14="http://schemas.microsoft.com/office/powerpoint/2010/main" val="494477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26A972-B99F-9C70-28B6-F931E96EA475}"/>
              </a:ext>
            </a:extLst>
          </p:cNvPr>
          <p:cNvSpPr>
            <a:spLocks noGrp="1"/>
          </p:cNvSpPr>
          <p:nvPr>
            <p:ph type="dt" sz="half" idx="10"/>
          </p:nvPr>
        </p:nvSpPr>
        <p:spPr/>
        <p:txBody>
          <a:bodyPr/>
          <a:lstStyle/>
          <a:p>
            <a:fld id="{005D141C-CE24-4B5B-BB14-721E1876DECC}" type="datetimeFigureOut">
              <a:rPr lang="en-GB" smtClean="0"/>
              <a:t>03/12/2024</a:t>
            </a:fld>
            <a:endParaRPr lang="en-GB"/>
          </a:p>
        </p:txBody>
      </p:sp>
      <p:sp>
        <p:nvSpPr>
          <p:cNvPr id="3" name="Footer Placeholder 2">
            <a:extLst>
              <a:ext uri="{FF2B5EF4-FFF2-40B4-BE49-F238E27FC236}">
                <a16:creationId xmlns:a16="http://schemas.microsoft.com/office/drawing/2014/main" id="{2E99299D-66D2-FA92-9C84-E1C9C927277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574687C-EF20-B07B-CE39-CA3214A21672}"/>
              </a:ext>
            </a:extLst>
          </p:cNvPr>
          <p:cNvSpPr>
            <a:spLocks noGrp="1"/>
          </p:cNvSpPr>
          <p:nvPr>
            <p:ph type="sldNum" sz="quarter" idx="12"/>
          </p:nvPr>
        </p:nvSpPr>
        <p:spPr/>
        <p:txBody>
          <a:bodyPr/>
          <a:lstStyle/>
          <a:p>
            <a:fld id="{B9E1E6FE-3E67-47EC-B481-A5918025047B}" type="slidenum">
              <a:rPr lang="en-GB" smtClean="0"/>
              <a:t>‹#›</a:t>
            </a:fld>
            <a:endParaRPr lang="en-GB"/>
          </a:p>
        </p:txBody>
      </p:sp>
    </p:spTree>
    <p:extLst>
      <p:ext uri="{BB962C8B-B14F-4D97-AF65-F5344CB8AC3E}">
        <p14:creationId xmlns:p14="http://schemas.microsoft.com/office/powerpoint/2010/main" val="1049819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81368-A1D1-4130-A7AA-C81582F3A5F2}" type="slidenum">
              <a:rPr lang="en-US" smtClean="0"/>
              <a:pPr/>
              <a:t>‹#›</a:t>
            </a:fld>
            <a:endParaRPr lang="en-US"/>
          </a:p>
        </p:txBody>
      </p:sp>
    </p:spTree>
    <p:extLst>
      <p:ext uri="{BB962C8B-B14F-4D97-AF65-F5344CB8AC3E}">
        <p14:creationId xmlns:p14="http://schemas.microsoft.com/office/powerpoint/2010/main" val="206577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4A32F-E9DE-D0E0-462A-1670D2BE74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50D4F-C007-03C2-279B-2F0565EDC9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7D22AD6-DC02-B50C-3239-68022FC73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2BDAF3-6E22-8D0A-C9B9-919DA2E24BCA}"/>
              </a:ext>
            </a:extLst>
          </p:cNvPr>
          <p:cNvSpPr>
            <a:spLocks noGrp="1"/>
          </p:cNvSpPr>
          <p:nvPr>
            <p:ph type="dt" sz="half" idx="10"/>
          </p:nvPr>
        </p:nvSpPr>
        <p:spPr/>
        <p:txBody>
          <a:bodyPr/>
          <a:lstStyle/>
          <a:p>
            <a:fld id="{005D141C-CE24-4B5B-BB14-721E1876DECC}" type="datetimeFigureOut">
              <a:rPr lang="en-GB" smtClean="0"/>
              <a:t>03/12/2024</a:t>
            </a:fld>
            <a:endParaRPr lang="en-GB"/>
          </a:p>
        </p:txBody>
      </p:sp>
      <p:sp>
        <p:nvSpPr>
          <p:cNvPr id="6" name="Footer Placeholder 5">
            <a:extLst>
              <a:ext uri="{FF2B5EF4-FFF2-40B4-BE49-F238E27FC236}">
                <a16:creationId xmlns:a16="http://schemas.microsoft.com/office/drawing/2014/main" id="{95E4E375-A546-9660-7DC9-C71F3B34749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626648-AF36-ACD7-6E8D-65EE19D567E7}"/>
              </a:ext>
            </a:extLst>
          </p:cNvPr>
          <p:cNvSpPr>
            <a:spLocks noGrp="1"/>
          </p:cNvSpPr>
          <p:nvPr>
            <p:ph type="sldNum" sz="quarter" idx="12"/>
          </p:nvPr>
        </p:nvSpPr>
        <p:spPr/>
        <p:txBody>
          <a:bodyPr/>
          <a:lstStyle/>
          <a:p>
            <a:fld id="{B9E1E6FE-3E67-47EC-B481-A5918025047B}" type="slidenum">
              <a:rPr lang="en-GB" smtClean="0"/>
              <a:t>‹#›</a:t>
            </a:fld>
            <a:endParaRPr lang="en-GB"/>
          </a:p>
        </p:txBody>
      </p:sp>
    </p:spTree>
    <p:extLst>
      <p:ext uri="{BB962C8B-B14F-4D97-AF65-F5344CB8AC3E}">
        <p14:creationId xmlns:p14="http://schemas.microsoft.com/office/powerpoint/2010/main" val="2201706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11AC-08DF-C338-5D26-5B74CDFD41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7D5AE8D-05F0-D8ED-2783-BBA522F681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75B95E6-5493-257A-F8F5-9EA3A39369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C78B51-B542-B1FA-C373-DE586A847C7E}"/>
              </a:ext>
            </a:extLst>
          </p:cNvPr>
          <p:cNvSpPr>
            <a:spLocks noGrp="1"/>
          </p:cNvSpPr>
          <p:nvPr>
            <p:ph type="dt" sz="half" idx="10"/>
          </p:nvPr>
        </p:nvSpPr>
        <p:spPr/>
        <p:txBody>
          <a:bodyPr/>
          <a:lstStyle/>
          <a:p>
            <a:fld id="{005D141C-CE24-4B5B-BB14-721E1876DECC}" type="datetimeFigureOut">
              <a:rPr lang="en-GB" smtClean="0"/>
              <a:t>03/12/2024</a:t>
            </a:fld>
            <a:endParaRPr lang="en-GB"/>
          </a:p>
        </p:txBody>
      </p:sp>
      <p:sp>
        <p:nvSpPr>
          <p:cNvPr id="6" name="Footer Placeholder 5">
            <a:extLst>
              <a:ext uri="{FF2B5EF4-FFF2-40B4-BE49-F238E27FC236}">
                <a16:creationId xmlns:a16="http://schemas.microsoft.com/office/drawing/2014/main" id="{0EF85129-C007-6A40-769B-53A2CB7A8B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9A7AED5-AE77-9847-6C22-98D2B81CB784}"/>
              </a:ext>
            </a:extLst>
          </p:cNvPr>
          <p:cNvSpPr>
            <a:spLocks noGrp="1"/>
          </p:cNvSpPr>
          <p:nvPr>
            <p:ph type="sldNum" sz="quarter" idx="12"/>
          </p:nvPr>
        </p:nvSpPr>
        <p:spPr/>
        <p:txBody>
          <a:bodyPr/>
          <a:lstStyle/>
          <a:p>
            <a:fld id="{B9E1E6FE-3E67-47EC-B481-A5918025047B}" type="slidenum">
              <a:rPr lang="en-GB" smtClean="0"/>
              <a:t>‹#›</a:t>
            </a:fld>
            <a:endParaRPr lang="en-GB"/>
          </a:p>
        </p:txBody>
      </p:sp>
    </p:spTree>
    <p:extLst>
      <p:ext uri="{BB962C8B-B14F-4D97-AF65-F5344CB8AC3E}">
        <p14:creationId xmlns:p14="http://schemas.microsoft.com/office/powerpoint/2010/main" val="2993365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98BEC-37DC-FCCE-2175-9F4A5788F72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F0876C-407D-7593-5D57-D7EEAA5510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EE85EA-7B23-23AB-260B-65212F6477AF}"/>
              </a:ext>
            </a:extLst>
          </p:cNvPr>
          <p:cNvSpPr>
            <a:spLocks noGrp="1"/>
          </p:cNvSpPr>
          <p:nvPr>
            <p:ph type="dt" sz="half" idx="10"/>
          </p:nvPr>
        </p:nvSpPr>
        <p:spPr/>
        <p:txBody>
          <a:bodyPr/>
          <a:lstStyle/>
          <a:p>
            <a:fld id="{005D141C-CE24-4B5B-BB14-721E1876DECC}" type="datetimeFigureOut">
              <a:rPr lang="en-GB" smtClean="0"/>
              <a:t>03/12/2024</a:t>
            </a:fld>
            <a:endParaRPr lang="en-GB"/>
          </a:p>
        </p:txBody>
      </p:sp>
      <p:sp>
        <p:nvSpPr>
          <p:cNvPr id="5" name="Footer Placeholder 4">
            <a:extLst>
              <a:ext uri="{FF2B5EF4-FFF2-40B4-BE49-F238E27FC236}">
                <a16:creationId xmlns:a16="http://schemas.microsoft.com/office/drawing/2014/main" id="{452D48EC-FA77-9E78-7FEC-87917CCA12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F63CFB-1634-AAF8-4893-CD91F01BBADF}"/>
              </a:ext>
            </a:extLst>
          </p:cNvPr>
          <p:cNvSpPr>
            <a:spLocks noGrp="1"/>
          </p:cNvSpPr>
          <p:nvPr>
            <p:ph type="sldNum" sz="quarter" idx="12"/>
          </p:nvPr>
        </p:nvSpPr>
        <p:spPr/>
        <p:txBody>
          <a:bodyPr/>
          <a:lstStyle/>
          <a:p>
            <a:fld id="{B9E1E6FE-3E67-47EC-B481-A5918025047B}" type="slidenum">
              <a:rPr lang="en-GB" smtClean="0"/>
              <a:t>‹#›</a:t>
            </a:fld>
            <a:endParaRPr lang="en-GB"/>
          </a:p>
        </p:txBody>
      </p:sp>
    </p:spTree>
    <p:extLst>
      <p:ext uri="{BB962C8B-B14F-4D97-AF65-F5344CB8AC3E}">
        <p14:creationId xmlns:p14="http://schemas.microsoft.com/office/powerpoint/2010/main" val="2137791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F533C3-4DF7-D527-67E7-11A90E6EC4B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BBD287-93ED-B2BB-AFDD-609CD40069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9132E8-1C73-42E4-CBC1-88F0692961E4}"/>
              </a:ext>
            </a:extLst>
          </p:cNvPr>
          <p:cNvSpPr>
            <a:spLocks noGrp="1"/>
          </p:cNvSpPr>
          <p:nvPr>
            <p:ph type="dt" sz="half" idx="10"/>
          </p:nvPr>
        </p:nvSpPr>
        <p:spPr/>
        <p:txBody>
          <a:bodyPr/>
          <a:lstStyle/>
          <a:p>
            <a:fld id="{005D141C-CE24-4B5B-BB14-721E1876DECC}" type="datetimeFigureOut">
              <a:rPr lang="en-GB" smtClean="0"/>
              <a:t>03/12/2024</a:t>
            </a:fld>
            <a:endParaRPr lang="en-GB"/>
          </a:p>
        </p:txBody>
      </p:sp>
      <p:sp>
        <p:nvSpPr>
          <p:cNvPr id="5" name="Footer Placeholder 4">
            <a:extLst>
              <a:ext uri="{FF2B5EF4-FFF2-40B4-BE49-F238E27FC236}">
                <a16:creationId xmlns:a16="http://schemas.microsoft.com/office/drawing/2014/main" id="{11BE00FA-A618-4B14-27E1-C530E5CD4E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260280-109D-6F03-DACC-CDA0541C504E}"/>
              </a:ext>
            </a:extLst>
          </p:cNvPr>
          <p:cNvSpPr>
            <a:spLocks noGrp="1"/>
          </p:cNvSpPr>
          <p:nvPr>
            <p:ph type="sldNum" sz="quarter" idx="12"/>
          </p:nvPr>
        </p:nvSpPr>
        <p:spPr/>
        <p:txBody>
          <a:bodyPr/>
          <a:lstStyle/>
          <a:p>
            <a:fld id="{B9E1E6FE-3E67-47EC-B481-A5918025047B}" type="slidenum">
              <a:rPr lang="en-GB" smtClean="0"/>
              <a:t>‹#›</a:t>
            </a:fld>
            <a:endParaRPr lang="en-GB"/>
          </a:p>
        </p:txBody>
      </p:sp>
    </p:spTree>
    <p:extLst>
      <p:ext uri="{BB962C8B-B14F-4D97-AF65-F5344CB8AC3E}">
        <p14:creationId xmlns:p14="http://schemas.microsoft.com/office/powerpoint/2010/main" val="906181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81368-A1D1-4130-A7AA-C81582F3A5F2}" type="slidenum">
              <a:rPr lang="en-US" smtClean="0"/>
              <a:pPr/>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5041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C81368-A1D1-4130-A7AA-C81582F3A5F2}" type="slidenum">
              <a:rPr lang="en-US" smtClean="0"/>
              <a:pPr/>
              <a:t>‹#›</a:t>
            </a:fld>
            <a:endParaRPr lang="en-US"/>
          </a:p>
        </p:txBody>
      </p:sp>
    </p:spTree>
    <p:extLst>
      <p:ext uri="{BB962C8B-B14F-4D97-AF65-F5344CB8AC3E}">
        <p14:creationId xmlns:p14="http://schemas.microsoft.com/office/powerpoint/2010/main" val="3401512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C81368-A1D1-4130-A7AA-C81582F3A5F2}" type="slidenum">
              <a:rPr lang="en-US" smtClean="0"/>
              <a:pPr/>
              <a:t>‹#›</a:t>
            </a:fld>
            <a:endParaRPr lang="en-US"/>
          </a:p>
        </p:txBody>
      </p:sp>
    </p:spTree>
    <p:extLst>
      <p:ext uri="{BB962C8B-B14F-4D97-AF65-F5344CB8AC3E}">
        <p14:creationId xmlns:p14="http://schemas.microsoft.com/office/powerpoint/2010/main" val="728868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C81368-A1D1-4130-A7AA-C81582F3A5F2}" type="slidenum">
              <a:rPr lang="en-US" smtClean="0"/>
              <a:pPr/>
              <a:t>‹#›</a:t>
            </a:fld>
            <a:endParaRPr lang="en-US"/>
          </a:p>
        </p:txBody>
      </p:sp>
    </p:spTree>
    <p:extLst>
      <p:ext uri="{BB962C8B-B14F-4D97-AF65-F5344CB8AC3E}">
        <p14:creationId xmlns:p14="http://schemas.microsoft.com/office/powerpoint/2010/main" val="465900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C81368-A1D1-4130-A7AA-C81582F3A5F2}" type="slidenum">
              <a:rPr lang="en-US" smtClean="0"/>
              <a:pPr/>
              <a:t>‹#›</a:t>
            </a:fld>
            <a:endParaRPr lang="en-US"/>
          </a:p>
        </p:txBody>
      </p:sp>
    </p:spTree>
    <p:extLst>
      <p:ext uri="{BB962C8B-B14F-4D97-AF65-F5344CB8AC3E}">
        <p14:creationId xmlns:p14="http://schemas.microsoft.com/office/powerpoint/2010/main" val="489084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C81368-A1D1-4130-A7AA-C81582F3A5F2}" type="slidenum">
              <a:rPr lang="en-US" smtClean="0"/>
              <a:pPr/>
              <a:t>‹#›</a:t>
            </a:fld>
            <a:endParaRPr lang="en-US"/>
          </a:p>
        </p:txBody>
      </p:sp>
    </p:spTree>
    <p:extLst>
      <p:ext uri="{BB962C8B-B14F-4D97-AF65-F5344CB8AC3E}">
        <p14:creationId xmlns:p14="http://schemas.microsoft.com/office/powerpoint/2010/main" val="1648599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C81368-A1D1-4130-A7AA-C81582F3A5F2}" type="slidenum">
              <a:rPr lang="en-US" smtClean="0"/>
              <a:pPr/>
              <a:t>‹#›</a:t>
            </a:fld>
            <a:endParaRPr lang="en-US"/>
          </a:p>
        </p:txBody>
      </p:sp>
    </p:spTree>
    <p:extLst>
      <p:ext uri="{BB962C8B-B14F-4D97-AF65-F5344CB8AC3E}">
        <p14:creationId xmlns:p14="http://schemas.microsoft.com/office/powerpoint/2010/main" val="1855283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CAC81368-A1D1-4130-A7AA-C81582F3A5F2}" type="slidenum">
              <a:rPr lang="en-US" smtClean="0"/>
              <a:pPr/>
              <a:t>‹#›</a:t>
            </a:fld>
            <a:endParaRPr lang="en-US"/>
          </a:p>
        </p:txBody>
      </p:sp>
    </p:spTree>
    <p:extLst>
      <p:ext uri="{BB962C8B-B14F-4D97-AF65-F5344CB8AC3E}">
        <p14:creationId xmlns:p14="http://schemas.microsoft.com/office/powerpoint/2010/main" val="352163153"/>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73B129-80FE-BFCB-A27A-D35E5A7EF8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CFAC182-18E6-430A-9D96-4F3AF24750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131506-29C1-8DE2-57FE-D351D96DC9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5D141C-CE24-4B5B-BB14-721E1876DECC}" type="datetimeFigureOut">
              <a:rPr lang="en-GB" smtClean="0"/>
              <a:t>03/12/2024</a:t>
            </a:fld>
            <a:endParaRPr lang="en-GB"/>
          </a:p>
        </p:txBody>
      </p:sp>
      <p:sp>
        <p:nvSpPr>
          <p:cNvPr id="5" name="Footer Placeholder 4">
            <a:extLst>
              <a:ext uri="{FF2B5EF4-FFF2-40B4-BE49-F238E27FC236}">
                <a16:creationId xmlns:a16="http://schemas.microsoft.com/office/drawing/2014/main" id="{36F6E31B-B039-CDE3-D32B-EF71422339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383A80-3A8A-F739-DFBE-806A2AC013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E1E6FE-3E67-47EC-B481-A5918025047B}" type="slidenum">
              <a:rPr lang="en-GB" smtClean="0"/>
              <a:t>‹#›</a:t>
            </a:fld>
            <a:endParaRPr lang="en-GB"/>
          </a:p>
        </p:txBody>
      </p:sp>
    </p:spTree>
    <p:extLst>
      <p:ext uri="{BB962C8B-B14F-4D97-AF65-F5344CB8AC3E}">
        <p14:creationId xmlns:p14="http://schemas.microsoft.com/office/powerpoint/2010/main" val="1818761225"/>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leicestershire.gov.uk/retrofit" TargetMode="External"/><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hyperlink" Target="https://www.trustmark.org.uk/homeowner" TargetMode="External"/><Relationship Id="rId4" Type="http://schemas.openxmlformats.org/officeDocument/2006/relationships/hyperlink" Target="http://www.leicestershire.gov.uk/home-energy-grant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3.jpeg"/><Relationship Id="rId7"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jpg"/><Relationship Id="rId5" Type="http://schemas.openxmlformats.org/officeDocument/2006/relationships/image" Target="../media/image1.jpe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70" name="Rectangle 150">
            <a:extLst>
              <a:ext uri="{FF2B5EF4-FFF2-40B4-BE49-F238E27FC236}">
                <a16:creationId xmlns:a16="http://schemas.microsoft.com/office/drawing/2014/main" id="{554C70E2-B81C-49FD-87AB-36A4F9CAC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125" name="Picture 124">
            <a:extLst>
              <a:ext uri="{FF2B5EF4-FFF2-40B4-BE49-F238E27FC236}">
                <a16:creationId xmlns:a16="http://schemas.microsoft.com/office/drawing/2014/main" id="{F8ED00C1-7C4B-3A6E-71EE-D1ED0D55227B}"/>
              </a:ext>
              <a:ext uri="{C183D7F6-B498-43B3-948B-1728B52AA6E4}">
                <adec:decorative xmlns:adec="http://schemas.microsoft.com/office/drawing/2017/decorative" val="1"/>
              </a:ext>
            </a:extLst>
          </p:cNvPr>
          <p:cNvPicPr>
            <a:picLocks noChangeAspect="1"/>
          </p:cNvPicPr>
          <p:nvPr/>
        </p:nvPicPr>
        <p:blipFill rotWithShape="1">
          <a:blip r:embed="rId3">
            <a:duotone>
              <a:prstClr val="black"/>
              <a:schemeClr val="bg1">
                <a:tint val="45000"/>
                <a:satMod val="400000"/>
              </a:schemeClr>
            </a:duotone>
            <a:alphaModFix amt="25000"/>
          </a:blip>
          <a:srcRect l="6541" r="48407"/>
          <a:stretch/>
        </p:blipFill>
        <p:spPr>
          <a:xfrm>
            <a:off x="448217" y="27384"/>
            <a:ext cx="5492673" cy="6858000"/>
          </a:xfrm>
          <a:prstGeom prst="rect">
            <a:avLst/>
          </a:prstGeom>
        </p:spPr>
      </p:pic>
      <p:sp>
        <p:nvSpPr>
          <p:cNvPr id="123" name="Title 122">
            <a:extLst>
              <a:ext uri="{FF2B5EF4-FFF2-40B4-BE49-F238E27FC236}">
                <a16:creationId xmlns:a16="http://schemas.microsoft.com/office/drawing/2014/main" id="{812A1BBF-CB58-21B9-09BA-022C8F4038E0}"/>
              </a:ext>
            </a:extLst>
          </p:cNvPr>
          <p:cNvSpPr>
            <a:spLocks noGrp="1"/>
          </p:cNvSpPr>
          <p:nvPr>
            <p:ph type="title"/>
          </p:nvPr>
        </p:nvSpPr>
        <p:spPr>
          <a:xfrm>
            <a:off x="905417" y="2321656"/>
            <a:ext cx="4952562" cy="2691520"/>
          </a:xfrm>
        </p:spPr>
        <p:txBody>
          <a:bodyPr vert="horz" lIns="91440" tIns="45720" rIns="91440" bIns="45720" rtlCol="0" anchor="b">
            <a:normAutofit fontScale="90000"/>
          </a:bodyPr>
          <a:lstStyle/>
          <a:p>
            <a:pPr>
              <a:lnSpc>
                <a:spcPct val="85000"/>
              </a:lnSpc>
            </a:pPr>
            <a:br>
              <a:rPr lang="en-US" sz="4800" b="1" dirty="0">
                <a:solidFill>
                  <a:schemeClr val="tx1"/>
                </a:solidFill>
                <a:latin typeface="Arial" panose="020B0604020202020204" pitchFamily="34" charset="0"/>
                <a:cs typeface="Arial" panose="020B0604020202020204" pitchFamily="34" charset="0"/>
              </a:rPr>
            </a:br>
            <a:br>
              <a:rPr lang="en-US" sz="4800" b="1" dirty="0">
                <a:solidFill>
                  <a:schemeClr val="tx1"/>
                </a:solidFill>
                <a:latin typeface="Arial" panose="020B0604020202020204" pitchFamily="34" charset="0"/>
                <a:cs typeface="Arial" panose="020B0604020202020204" pitchFamily="34" charset="0"/>
              </a:rPr>
            </a:br>
            <a:br>
              <a:rPr lang="en-US" sz="4800" b="1" dirty="0">
                <a:solidFill>
                  <a:schemeClr val="tx1"/>
                </a:solidFill>
                <a:latin typeface="Arial" panose="020B0604020202020204" pitchFamily="34" charset="0"/>
                <a:cs typeface="Arial" panose="020B0604020202020204" pitchFamily="34" charset="0"/>
              </a:rPr>
            </a:br>
            <a:br>
              <a:rPr lang="en-US" sz="4800" b="1" dirty="0">
                <a:solidFill>
                  <a:schemeClr val="tx1"/>
                </a:solidFill>
                <a:latin typeface="Arial" panose="020B0604020202020204" pitchFamily="34" charset="0"/>
                <a:cs typeface="Arial" panose="020B0604020202020204" pitchFamily="34" charset="0"/>
              </a:rPr>
            </a:br>
            <a:r>
              <a:rPr lang="en-GB" b="1" dirty="0">
                <a:solidFill>
                  <a:schemeClr val="tx1"/>
                </a:solidFill>
                <a:latin typeface="Arial" panose="020B0604020202020204" pitchFamily="34" charset="0"/>
                <a:cs typeface="Arial" panose="020B0604020202020204" pitchFamily="34" charset="0"/>
              </a:rPr>
              <a:t>Introduction to Public Health’s            Warm Homes service</a:t>
            </a:r>
            <a:br>
              <a:rPr lang="en-US" sz="1600" b="1" dirty="0">
                <a:solidFill>
                  <a:schemeClr val="tx1"/>
                </a:solidFill>
                <a:latin typeface="Arial" panose="020B0604020202020204" pitchFamily="34" charset="0"/>
                <a:cs typeface="Arial" panose="020B0604020202020204" pitchFamily="34" charset="0"/>
              </a:rPr>
            </a:br>
            <a:br>
              <a:rPr lang="en-US" sz="4800" b="1" dirty="0">
                <a:solidFill>
                  <a:schemeClr val="tx1"/>
                </a:solidFill>
                <a:latin typeface="Arial" panose="020B0604020202020204" pitchFamily="34" charset="0"/>
                <a:cs typeface="Arial" panose="020B0604020202020204" pitchFamily="34" charset="0"/>
              </a:rPr>
            </a:br>
            <a:r>
              <a:rPr lang="en-US" sz="2700" b="1" dirty="0">
                <a:solidFill>
                  <a:schemeClr val="tx1"/>
                </a:solidFill>
                <a:latin typeface="Arial" panose="020B0604020202020204" pitchFamily="34" charset="0"/>
                <a:cs typeface="Arial" panose="020B0604020202020204" pitchFamily="34" charset="0"/>
              </a:rPr>
              <a:t>Presented by Alex Clark</a:t>
            </a:r>
            <a:br>
              <a:rPr lang="en-US" sz="2700" b="1" dirty="0">
                <a:solidFill>
                  <a:schemeClr val="tx1"/>
                </a:solidFill>
                <a:latin typeface="Arial" panose="020B0604020202020204" pitchFamily="34" charset="0"/>
                <a:cs typeface="Arial" panose="020B0604020202020204" pitchFamily="34" charset="0"/>
              </a:rPr>
            </a:br>
            <a:r>
              <a:rPr lang="en-US" sz="2700" b="1" dirty="0">
                <a:solidFill>
                  <a:schemeClr val="tx1"/>
                </a:solidFill>
                <a:latin typeface="Arial" panose="020B0604020202020204" pitchFamily="34" charset="0"/>
                <a:cs typeface="Arial" panose="020B0604020202020204" pitchFamily="34" charset="0"/>
              </a:rPr>
              <a:t>Warm Homes Manager</a:t>
            </a:r>
          </a:p>
        </p:txBody>
      </p:sp>
      <p:sp>
        <p:nvSpPr>
          <p:cNvPr id="153" name="Rectangle 152">
            <a:extLst>
              <a:ext uri="{FF2B5EF4-FFF2-40B4-BE49-F238E27FC236}">
                <a16:creationId xmlns:a16="http://schemas.microsoft.com/office/drawing/2014/main" id="{79B81D88-0032-4306-9554-655FE1940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77" name="Picture 76" descr="Solar panels on a roof">
            <a:extLst>
              <a:ext uri="{FF2B5EF4-FFF2-40B4-BE49-F238E27FC236}">
                <a16:creationId xmlns:a16="http://schemas.microsoft.com/office/drawing/2014/main" id="{B0039938-90C0-9DE4-0794-20006C167A1C}"/>
              </a:ext>
            </a:extLst>
          </p:cNvPr>
          <p:cNvPicPr>
            <a:picLocks noChangeAspect="1"/>
          </p:cNvPicPr>
          <p:nvPr/>
        </p:nvPicPr>
        <p:blipFill rotWithShape="1">
          <a:blip r:embed="rId4"/>
          <a:srcRect r="14931" b="-2"/>
          <a:stretch/>
        </p:blipFill>
        <p:spPr>
          <a:xfrm>
            <a:off x="6095992" y="10"/>
            <a:ext cx="5075238" cy="3355932"/>
          </a:xfrm>
          <a:prstGeom prst="rect">
            <a:avLst/>
          </a:prstGeom>
        </p:spPr>
      </p:pic>
      <p:pic>
        <p:nvPicPr>
          <p:cNvPr id="105" name="Picture 104" descr="A man in a mask and gloves putting insulation in a loft &#10;">
            <a:extLst>
              <a:ext uri="{FF2B5EF4-FFF2-40B4-BE49-F238E27FC236}">
                <a16:creationId xmlns:a16="http://schemas.microsoft.com/office/drawing/2014/main" id="{AB94CB32-2E62-8633-F95C-CB48BF322D65}"/>
              </a:ext>
            </a:extLst>
          </p:cNvPr>
          <p:cNvPicPr>
            <a:picLocks noChangeAspect="1"/>
          </p:cNvPicPr>
          <p:nvPr/>
        </p:nvPicPr>
        <p:blipFill rotWithShape="1">
          <a:blip r:embed="rId5"/>
          <a:srcRect l="14491" r="1080" b="-2"/>
          <a:stretch/>
        </p:blipFill>
        <p:spPr>
          <a:xfrm>
            <a:off x="6095999" y="3476627"/>
            <a:ext cx="5075238" cy="3381375"/>
          </a:xfrm>
          <a:prstGeom prst="rect">
            <a:avLst/>
          </a:prstGeom>
        </p:spPr>
      </p:pic>
      <p:pic>
        <p:nvPicPr>
          <p:cNvPr id="3" name="Picture 2" descr="A logo of a house with a sunburst and a logo&#10;&#10;Description automatically generated">
            <a:extLst>
              <a:ext uri="{FF2B5EF4-FFF2-40B4-BE49-F238E27FC236}">
                <a16:creationId xmlns:a16="http://schemas.microsoft.com/office/drawing/2014/main" id="{6827EE82-1512-28E8-0034-0049E9A9DE71}"/>
              </a:ext>
            </a:extLst>
          </p:cNvPr>
          <p:cNvPicPr>
            <a:picLocks noChangeAspect="1"/>
          </p:cNvPicPr>
          <p:nvPr/>
        </p:nvPicPr>
        <p:blipFill>
          <a:blip r:embed="rId6"/>
          <a:stretch>
            <a:fillRect/>
          </a:stretch>
        </p:blipFill>
        <p:spPr>
          <a:xfrm>
            <a:off x="1249460" y="4670388"/>
            <a:ext cx="2933889" cy="2070980"/>
          </a:xfrm>
          <a:prstGeom prst="rect">
            <a:avLst/>
          </a:prstGeom>
        </p:spPr>
      </p:pic>
      <p:pic>
        <p:nvPicPr>
          <p:cNvPr id="5" name="Picture 4">
            <a:extLst>
              <a:ext uri="{FF2B5EF4-FFF2-40B4-BE49-F238E27FC236}">
                <a16:creationId xmlns:a16="http://schemas.microsoft.com/office/drawing/2014/main" id="{BB03C65B-57C8-E0B3-8D4F-0DC0E0D8889C}"/>
              </a:ext>
            </a:extLst>
          </p:cNvPr>
          <p:cNvPicPr>
            <a:picLocks noChangeAspect="1"/>
          </p:cNvPicPr>
          <p:nvPr/>
        </p:nvPicPr>
        <p:blipFill rotWithShape="1">
          <a:blip r:embed="rId7">
            <a:extLst>
              <a:ext uri="{28A0092B-C50C-407E-A947-70E740481C1C}">
                <a14:useLocalDpi xmlns:a14="http://schemas.microsoft.com/office/drawing/2010/main" val="0"/>
              </a:ext>
            </a:extLst>
          </a:blip>
          <a:srcRect l="30064" r="48313"/>
          <a:stretch/>
        </p:blipFill>
        <p:spPr bwMode="auto">
          <a:xfrm>
            <a:off x="4183350" y="5056024"/>
            <a:ext cx="1149262" cy="1386729"/>
          </a:xfrm>
          <a:prstGeom prst="rect">
            <a:avLst/>
          </a:prstGeom>
          <a:noFill/>
          <a:ln>
            <a:noFill/>
          </a:ln>
        </p:spPr>
      </p:pic>
      <p:pic>
        <p:nvPicPr>
          <p:cNvPr id="4" name="Picture 3" descr="A green and black logo with a fox&#10;&#10;Description automatically generated">
            <a:extLst>
              <a:ext uri="{FF2B5EF4-FFF2-40B4-BE49-F238E27FC236}">
                <a16:creationId xmlns:a16="http://schemas.microsoft.com/office/drawing/2014/main" id="{D7022793-B5AB-FEAE-FD1C-FBC4ACC88068}"/>
              </a:ext>
            </a:extLst>
          </p:cNvPr>
          <p:cNvPicPr>
            <a:picLocks noChangeAspect="1"/>
          </p:cNvPicPr>
          <p:nvPr/>
        </p:nvPicPr>
        <p:blipFill>
          <a:blip r:embed="rId8"/>
          <a:stretch>
            <a:fillRect/>
          </a:stretch>
        </p:blipFill>
        <p:spPr>
          <a:xfrm>
            <a:off x="1010282" y="-298733"/>
            <a:ext cx="4532628" cy="2431589"/>
          </a:xfrm>
          <a:prstGeom prst="rect">
            <a:avLst/>
          </a:prstGeom>
        </p:spPr>
      </p:pic>
    </p:spTree>
    <p:extLst>
      <p:ext uri="{BB962C8B-B14F-4D97-AF65-F5344CB8AC3E}">
        <p14:creationId xmlns:p14="http://schemas.microsoft.com/office/powerpoint/2010/main" val="3983491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A3D8AB-075F-4BA0-86FD-E58CCD85B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0" name="Rectangle 9">
            <a:extLst>
              <a:ext uri="{FF2B5EF4-FFF2-40B4-BE49-F238E27FC236}">
                <a16:creationId xmlns:a16="http://schemas.microsoft.com/office/drawing/2014/main" id="{33801627-6861-4EA9-BE98-E0CE33A89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3466" cy="6858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3C1483F-490E-4C8A-8765-1F8AF0C67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0"/>
            <a:ext cx="3736189" cy="6858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FB2A57-DF54-8618-092B-88E115917B65}"/>
              </a:ext>
            </a:extLst>
          </p:cNvPr>
          <p:cNvSpPr>
            <a:spLocks noGrp="1"/>
          </p:cNvSpPr>
          <p:nvPr>
            <p:ph type="title"/>
          </p:nvPr>
        </p:nvSpPr>
        <p:spPr>
          <a:xfrm>
            <a:off x="978697" y="211418"/>
            <a:ext cx="3092718" cy="6601958"/>
          </a:xfrm>
          <a:noFill/>
        </p:spPr>
        <p:txBody>
          <a:bodyPr vert="horz" lIns="91440" tIns="45720" rIns="91440" bIns="45720" rtlCol="0" anchor="t">
            <a:normAutofit fontScale="90000"/>
          </a:bodyPr>
          <a:lstStyle/>
          <a:p>
            <a:pPr algn="l"/>
            <a:r>
              <a:rPr lang="en-US" sz="2800" dirty="0">
                <a:solidFill>
                  <a:srgbClr val="FFFFFF"/>
                </a:solidFill>
                <a:latin typeface="Arial" panose="020B0604020202020204" pitchFamily="34" charset="0"/>
                <a:cs typeface="Arial" panose="020B0604020202020204" pitchFamily="34" charset="0"/>
              </a:rPr>
              <a:t>Thank you</a:t>
            </a:r>
            <a:br>
              <a:rPr lang="en-US" sz="2800" dirty="0">
                <a:solidFill>
                  <a:srgbClr val="FFFFFF"/>
                </a:solidFill>
                <a:latin typeface="Arial" panose="020B0604020202020204" pitchFamily="34" charset="0"/>
                <a:cs typeface="Arial" panose="020B0604020202020204" pitchFamily="34" charset="0"/>
              </a:rPr>
            </a:br>
            <a:br>
              <a:rPr lang="en-US" sz="2800" dirty="0">
                <a:solidFill>
                  <a:srgbClr val="FFFFFF"/>
                </a:solidFill>
                <a:latin typeface="Arial" panose="020B0604020202020204" pitchFamily="34" charset="0"/>
                <a:cs typeface="Arial" panose="020B0604020202020204" pitchFamily="34" charset="0"/>
              </a:rPr>
            </a:br>
            <a:r>
              <a:rPr lang="en-US" sz="2800" dirty="0">
                <a:solidFill>
                  <a:srgbClr val="FFFFFF"/>
                </a:solidFill>
                <a:latin typeface="Arial" panose="020B0604020202020204" pitchFamily="34" charset="0"/>
                <a:cs typeface="Arial" panose="020B0604020202020204" pitchFamily="34" charset="0"/>
              </a:rPr>
              <a:t>Contact details </a:t>
            </a:r>
            <a:br>
              <a:rPr lang="en-US" sz="2800" dirty="0">
                <a:solidFill>
                  <a:srgbClr val="FFFFFF"/>
                </a:solidFill>
                <a:latin typeface="Arial" panose="020B0604020202020204" pitchFamily="34" charset="0"/>
                <a:cs typeface="Arial" panose="020B0604020202020204" pitchFamily="34" charset="0"/>
              </a:rPr>
            </a:br>
            <a:br>
              <a:rPr lang="en-US" sz="2800" dirty="0">
                <a:solidFill>
                  <a:srgbClr val="FFFFFF"/>
                </a:solidFill>
                <a:latin typeface="Arial" panose="020B0604020202020204" pitchFamily="34" charset="0"/>
                <a:cs typeface="Arial" panose="020B0604020202020204" pitchFamily="34" charset="0"/>
              </a:rPr>
            </a:br>
            <a:br>
              <a:rPr lang="en-US" sz="2800" dirty="0">
                <a:solidFill>
                  <a:srgbClr val="FFFFFF"/>
                </a:solidFill>
                <a:latin typeface="Arial" panose="020B0604020202020204" pitchFamily="34" charset="0"/>
                <a:cs typeface="Arial" panose="020B0604020202020204" pitchFamily="34" charset="0"/>
              </a:rPr>
            </a:br>
            <a:br>
              <a:rPr lang="en-US" sz="2800" dirty="0">
                <a:solidFill>
                  <a:srgbClr val="FFFFFF"/>
                </a:solidFill>
                <a:latin typeface="Arial" panose="020B0604020202020204" pitchFamily="34" charset="0"/>
                <a:cs typeface="Arial" panose="020B0604020202020204" pitchFamily="34" charset="0"/>
              </a:rPr>
            </a:br>
            <a:br>
              <a:rPr lang="en-US" sz="2800" dirty="0">
                <a:solidFill>
                  <a:srgbClr val="FFFFFF"/>
                </a:solidFill>
                <a:latin typeface="Arial" panose="020B0604020202020204" pitchFamily="34" charset="0"/>
                <a:cs typeface="Arial" panose="020B0604020202020204" pitchFamily="34" charset="0"/>
              </a:rPr>
            </a:br>
            <a:r>
              <a:rPr lang="en-US" sz="2800" dirty="0">
                <a:solidFill>
                  <a:srgbClr val="FFFFFF"/>
                </a:solidFill>
                <a:latin typeface="Arial" panose="020B0604020202020204" pitchFamily="34" charset="0"/>
                <a:cs typeface="Arial" panose="020B0604020202020204" pitchFamily="34" charset="0"/>
              </a:rPr>
              <a:t>Useful resources</a:t>
            </a:r>
            <a:br>
              <a:rPr lang="en-US" sz="2800" dirty="0">
                <a:solidFill>
                  <a:srgbClr val="FFFFFF"/>
                </a:solidFill>
                <a:latin typeface="Arial" panose="020B0604020202020204" pitchFamily="34" charset="0"/>
                <a:cs typeface="Arial" panose="020B0604020202020204" pitchFamily="34" charset="0"/>
              </a:rPr>
            </a:br>
            <a:br>
              <a:rPr lang="en-US" sz="2800" dirty="0">
                <a:solidFill>
                  <a:srgbClr val="FFFFFF"/>
                </a:solidFill>
                <a:latin typeface="Arial" panose="020B0604020202020204" pitchFamily="34" charset="0"/>
                <a:cs typeface="Arial" panose="020B0604020202020204" pitchFamily="34" charset="0"/>
              </a:rPr>
            </a:br>
            <a:br>
              <a:rPr lang="en-US" sz="2800" dirty="0">
                <a:solidFill>
                  <a:srgbClr val="FFFFFF"/>
                </a:solidFill>
                <a:latin typeface="Arial" panose="020B0604020202020204" pitchFamily="34" charset="0"/>
                <a:cs typeface="Arial" panose="020B0604020202020204" pitchFamily="34" charset="0"/>
              </a:rPr>
            </a:br>
            <a:br>
              <a:rPr lang="en-US" sz="2800" dirty="0">
                <a:solidFill>
                  <a:srgbClr val="FFFFFF"/>
                </a:solidFill>
                <a:latin typeface="Arial" panose="020B0604020202020204" pitchFamily="34" charset="0"/>
                <a:cs typeface="Arial" panose="020B0604020202020204" pitchFamily="34" charset="0"/>
              </a:rPr>
            </a:br>
            <a:br>
              <a:rPr lang="en-US" sz="2800" dirty="0">
                <a:solidFill>
                  <a:srgbClr val="FFFFFF"/>
                </a:solidFill>
                <a:latin typeface="Arial" panose="020B0604020202020204" pitchFamily="34" charset="0"/>
                <a:cs typeface="Arial" panose="020B0604020202020204" pitchFamily="34" charset="0"/>
              </a:rPr>
            </a:br>
            <a:br>
              <a:rPr lang="en-US" sz="2800" dirty="0">
                <a:solidFill>
                  <a:srgbClr val="FFFFFF"/>
                </a:solidFill>
                <a:latin typeface="Arial" panose="020B0604020202020204" pitchFamily="34" charset="0"/>
                <a:cs typeface="Arial" panose="020B0604020202020204" pitchFamily="34" charset="0"/>
              </a:rPr>
            </a:br>
            <a:br>
              <a:rPr lang="en-US" sz="2800" dirty="0">
                <a:solidFill>
                  <a:srgbClr val="FFFFFF"/>
                </a:solidFill>
                <a:latin typeface="Arial" panose="020B0604020202020204" pitchFamily="34" charset="0"/>
                <a:cs typeface="Arial" panose="020B0604020202020204" pitchFamily="34" charset="0"/>
              </a:rPr>
            </a:br>
            <a:br>
              <a:rPr lang="en-US" sz="2800" dirty="0">
                <a:solidFill>
                  <a:srgbClr val="FFFFFF"/>
                </a:solidFill>
                <a:latin typeface="Arial" panose="020B0604020202020204" pitchFamily="34" charset="0"/>
                <a:cs typeface="Arial" panose="020B0604020202020204" pitchFamily="34" charset="0"/>
              </a:rPr>
            </a:br>
            <a:br>
              <a:rPr lang="en-US" sz="2800" dirty="0">
                <a:solidFill>
                  <a:srgbClr val="FFFFFF"/>
                </a:solidFill>
                <a:latin typeface="Arial" panose="020B0604020202020204" pitchFamily="34" charset="0"/>
                <a:cs typeface="Arial" panose="020B0604020202020204" pitchFamily="34" charset="0"/>
              </a:rPr>
            </a:br>
            <a:br>
              <a:rPr lang="en-US" sz="2800" dirty="0">
                <a:solidFill>
                  <a:srgbClr val="FFFFFF"/>
                </a:solidFill>
                <a:latin typeface="Arial" panose="020B0604020202020204" pitchFamily="34" charset="0"/>
                <a:cs typeface="Arial" panose="020B0604020202020204" pitchFamily="34" charset="0"/>
              </a:rPr>
            </a:br>
            <a:r>
              <a:rPr lang="en-US" sz="2800" dirty="0">
                <a:solidFill>
                  <a:srgbClr val="FFFFFF"/>
                </a:solidFill>
                <a:latin typeface="Arial" panose="020B0604020202020204" pitchFamily="34" charset="0"/>
                <a:cs typeface="Arial" panose="020B0604020202020204" pitchFamily="34" charset="0"/>
              </a:rPr>
              <a:t>Any questions?</a:t>
            </a:r>
          </a:p>
        </p:txBody>
      </p:sp>
      <p:sp useBgFill="1">
        <p:nvSpPr>
          <p:cNvPr id="14" name="Rectangle 13">
            <a:extLst>
              <a:ext uri="{FF2B5EF4-FFF2-40B4-BE49-F238E27FC236}">
                <a16:creationId xmlns:a16="http://schemas.microsoft.com/office/drawing/2014/main" id="{0249BF42-D05C-4553-9417-7B8695759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654" y="0"/>
            <a:ext cx="691318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AB45326-6AEF-34E1-110D-185508C78231}"/>
              </a:ext>
            </a:extLst>
          </p:cNvPr>
          <p:cNvSpPr>
            <a:spLocks noGrp="1"/>
          </p:cNvSpPr>
          <p:nvPr>
            <p:ph type="body" sz="quarter" idx="13"/>
          </p:nvPr>
        </p:nvSpPr>
        <p:spPr>
          <a:xfrm>
            <a:off x="4701386" y="908720"/>
            <a:ext cx="6591453" cy="6512265"/>
          </a:xfrm>
        </p:spPr>
        <p:txBody>
          <a:bodyPr vert="horz" lIns="91440" tIns="45720" rIns="91440" bIns="45720" rtlCol="0">
            <a:normAutofit/>
          </a:bodyPr>
          <a:lstStyle/>
          <a:p>
            <a:pPr indent="-182880" algn="l">
              <a:lnSpc>
                <a:spcPct val="100000"/>
              </a:lnSpc>
              <a:spcBef>
                <a:spcPts val="0"/>
              </a:spcBef>
              <a:spcAft>
                <a:spcPts val="0"/>
              </a:spcAft>
            </a:pPr>
            <a:r>
              <a:rPr lang="en-US" sz="1900" dirty="0">
                <a:latin typeface="Arial" panose="020B0604020202020204" pitchFamily="34" charset="0"/>
                <a:cs typeface="Arial" panose="020B0604020202020204" pitchFamily="34" charset="0"/>
              </a:rPr>
              <a:t>Call: 0116 305 2524 </a:t>
            </a:r>
          </a:p>
          <a:p>
            <a:pPr indent="-182880" algn="l">
              <a:lnSpc>
                <a:spcPct val="100000"/>
              </a:lnSpc>
              <a:spcBef>
                <a:spcPts val="0"/>
              </a:spcBef>
              <a:spcAft>
                <a:spcPts val="0"/>
              </a:spcAft>
            </a:pPr>
            <a:r>
              <a:rPr lang="en-US" sz="1900" dirty="0">
                <a:latin typeface="Arial" panose="020B0604020202020204" pitchFamily="34" charset="0"/>
                <a:cs typeface="Arial" panose="020B0604020202020204" pitchFamily="34" charset="0"/>
              </a:rPr>
              <a:t>(Monday to Friday, 9:00am - 4:30pm)</a:t>
            </a:r>
          </a:p>
          <a:p>
            <a:pPr indent="-182880" algn="l">
              <a:lnSpc>
                <a:spcPct val="100000"/>
              </a:lnSpc>
              <a:spcBef>
                <a:spcPts val="0"/>
              </a:spcBef>
              <a:spcAft>
                <a:spcPts val="0"/>
              </a:spcAft>
            </a:pPr>
            <a:r>
              <a:rPr lang="en-US" sz="1900" dirty="0">
                <a:latin typeface="Arial" panose="020B0604020202020204" pitchFamily="34" charset="0"/>
                <a:cs typeface="Arial" panose="020B0604020202020204" pitchFamily="34" charset="0"/>
              </a:rPr>
              <a:t>Visit: </a:t>
            </a:r>
            <a:r>
              <a:rPr lang="en-US" sz="1900" dirty="0">
                <a:latin typeface="Arial" panose="020B0604020202020204" pitchFamily="34" charset="0"/>
                <a:cs typeface="Arial" panose="020B0604020202020204" pitchFamily="34" charset="0"/>
                <a:hlinkClick r:id="rId3"/>
              </a:rPr>
              <a:t>www.leicestershire.gov.uk/retrofit</a:t>
            </a:r>
            <a:endParaRPr lang="en-US" sz="1900" dirty="0">
              <a:latin typeface="Arial" panose="020B0604020202020204" pitchFamily="34" charset="0"/>
              <a:cs typeface="Arial" panose="020B0604020202020204" pitchFamily="34" charset="0"/>
            </a:endParaRPr>
          </a:p>
          <a:p>
            <a:pPr indent="-182880" algn="l">
              <a:lnSpc>
                <a:spcPct val="100000"/>
              </a:lnSpc>
              <a:spcBef>
                <a:spcPts val="0"/>
              </a:spcBef>
              <a:spcAft>
                <a:spcPts val="0"/>
              </a:spcAft>
            </a:pPr>
            <a:endParaRPr lang="en-US" sz="1900" dirty="0">
              <a:latin typeface="Arial" panose="020B0604020202020204" pitchFamily="34" charset="0"/>
              <a:cs typeface="Arial" panose="020B0604020202020204" pitchFamily="34" charset="0"/>
            </a:endParaRPr>
          </a:p>
          <a:p>
            <a:pPr indent="-182880" algn="l">
              <a:lnSpc>
                <a:spcPct val="100000"/>
              </a:lnSpc>
              <a:spcBef>
                <a:spcPts val="0"/>
              </a:spcBef>
              <a:spcAft>
                <a:spcPts val="0"/>
              </a:spcAft>
            </a:pPr>
            <a:r>
              <a:rPr lang="en-US" sz="1900" dirty="0">
                <a:latin typeface="Arial" panose="020B0604020202020204" pitchFamily="34" charset="0"/>
                <a:cs typeface="Arial" panose="020B0604020202020204" pitchFamily="34" charset="0"/>
              </a:rPr>
              <a:t>Newsletter sign-up and energy saving advice:</a:t>
            </a:r>
          </a:p>
          <a:p>
            <a:pPr indent="-182880" algn="l">
              <a:lnSpc>
                <a:spcPct val="100000"/>
              </a:lnSpc>
              <a:spcBef>
                <a:spcPts val="0"/>
              </a:spcBef>
              <a:spcAft>
                <a:spcPts val="0"/>
              </a:spcAft>
            </a:pPr>
            <a:r>
              <a:rPr lang="en-US" sz="1900" dirty="0">
                <a:latin typeface="Arial" panose="020B0604020202020204" pitchFamily="34" charset="0"/>
                <a:cs typeface="Arial" panose="020B0604020202020204" pitchFamily="34" charset="0"/>
                <a:hlinkClick r:id="rId4"/>
              </a:rPr>
              <a:t>www.leicestershire.gov.uk/home-energy-grants</a:t>
            </a:r>
            <a:r>
              <a:rPr lang="en-US" sz="1900" dirty="0">
                <a:latin typeface="Arial" panose="020B0604020202020204" pitchFamily="34" charset="0"/>
                <a:cs typeface="Arial" panose="020B0604020202020204" pitchFamily="34" charset="0"/>
              </a:rPr>
              <a:t>  </a:t>
            </a:r>
            <a:endParaRPr lang="en-US" sz="1900" b="1" u="sng" dirty="0">
              <a:latin typeface="Arial" panose="020B0604020202020204" pitchFamily="34" charset="0"/>
              <a:cs typeface="Arial" panose="020B0604020202020204" pitchFamily="34" charset="0"/>
            </a:endParaRPr>
          </a:p>
          <a:p>
            <a:pPr algn="l"/>
            <a:endParaRPr lang="en-US" sz="1900" dirty="0">
              <a:latin typeface="Arial" panose="020B0604020202020204" pitchFamily="34" charset="0"/>
              <a:cs typeface="Arial" panose="020B0604020202020204" pitchFamily="34" charset="0"/>
            </a:endParaRPr>
          </a:p>
          <a:p>
            <a:pPr algn="l"/>
            <a:r>
              <a:rPr lang="en-US" sz="1900" dirty="0">
                <a:latin typeface="Arial" panose="020B0604020202020204" pitchFamily="34" charset="0"/>
                <a:cs typeface="Arial" panose="020B0604020202020204" pitchFamily="34" charset="0"/>
              </a:rPr>
              <a:t>TrustMark: </a:t>
            </a:r>
            <a:r>
              <a:rPr lang="en-US" sz="1900" dirty="0">
                <a:latin typeface="Arial" panose="020B0604020202020204" pitchFamily="34" charset="0"/>
                <a:cs typeface="Arial" panose="020B0604020202020204" pitchFamily="34" charset="0"/>
                <a:hlinkClick r:id="rId5"/>
              </a:rPr>
              <a:t>www.trustmark.org.uk/homeowner</a:t>
            </a:r>
            <a:r>
              <a:rPr lang="en-US" sz="1900" dirty="0">
                <a:latin typeface="Arial" panose="020B0604020202020204" pitchFamily="34" charset="0"/>
                <a:cs typeface="Arial" panose="020B0604020202020204" pitchFamily="34" charset="0"/>
              </a:rPr>
              <a:t> </a:t>
            </a:r>
          </a:p>
          <a:p>
            <a:pPr algn="l"/>
            <a:r>
              <a:rPr lang="en-US" sz="1900" dirty="0">
                <a:latin typeface="Arial" panose="020B0604020202020204" pitchFamily="34" charset="0"/>
                <a:cs typeface="Arial" panose="020B0604020202020204" pitchFamily="34" charset="0"/>
              </a:rPr>
              <a:t>	&gt; Retrofit Guide</a:t>
            </a:r>
          </a:p>
          <a:p>
            <a:pPr algn="l"/>
            <a:endParaRPr lang="en-US" sz="1900" dirty="0">
              <a:latin typeface="Arial" panose="020B0604020202020204" pitchFamily="34" charset="0"/>
              <a:cs typeface="Arial" panose="020B0604020202020204" pitchFamily="34" charset="0"/>
            </a:endParaRPr>
          </a:p>
          <a:p>
            <a:pPr algn="l">
              <a:lnSpc>
                <a:spcPct val="100000"/>
              </a:lnSpc>
              <a:spcBef>
                <a:spcPct val="0"/>
              </a:spcBef>
              <a:defRPr/>
            </a:pPr>
            <a:r>
              <a:rPr lang="en-GB" altLang="en-US" sz="1900" dirty="0">
                <a:solidFill>
                  <a:schemeClr val="tx1"/>
                </a:solidFill>
                <a:latin typeface="Arial" panose="020B0604020202020204" pitchFamily="34" charset="0"/>
                <a:ea typeface="Times New Roman" panose="02020603050405020304" pitchFamily="18" charset="0"/>
                <a:cs typeface="Arial" panose="020B0604020202020204" pitchFamily="34" charset="0"/>
              </a:rPr>
              <a:t>www.gov.uk:</a:t>
            </a:r>
          </a:p>
          <a:p>
            <a:pPr algn="l">
              <a:lnSpc>
                <a:spcPct val="100000"/>
              </a:lnSpc>
              <a:spcBef>
                <a:spcPct val="0"/>
              </a:spcBef>
              <a:defRPr/>
            </a:pPr>
            <a:r>
              <a:rPr lang="en-GB" altLang="en-US" sz="1900" b="1" dirty="0">
                <a:solidFill>
                  <a:schemeClr val="tx1"/>
                </a:solidFill>
                <a:latin typeface="Arial" panose="020B0604020202020204" pitchFamily="34" charset="0"/>
                <a:cs typeface="Arial" panose="020B0604020202020204" pitchFamily="34" charset="0"/>
              </a:rPr>
              <a:t>‘Understanding and addressing the health risks of damp and mould in the home’ </a:t>
            </a:r>
          </a:p>
          <a:p>
            <a:pPr algn="l">
              <a:lnSpc>
                <a:spcPct val="100000"/>
              </a:lnSpc>
              <a:spcBef>
                <a:spcPct val="0"/>
              </a:spcBef>
              <a:defRPr/>
            </a:pPr>
            <a:r>
              <a:rPr lang="en-GB" altLang="en-US" sz="1900" dirty="0">
                <a:solidFill>
                  <a:schemeClr val="tx1"/>
                </a:solidFill>
                <a:latin typeface="Arial" panose="020B0604020202020204" pitchFamily="34" charset="0"/>
                <a:cs typeface="Arial" panose="020B0604020202020204" pitchFamily="34" charset="0"/>
              </a:rPr>
              <a:t>– range of specific guides for landlords and tenants.</a:t>
            </a:r>
          </a:p>
          <a:p>
            <a:pPr algn="l">
              <a:lnSpc>
                <a:spcPct val="100000"/>
              </a:lnSpc>
              <a:spcBef>
                <a:spcPct val="0"/>
              </a:spcBef>
              <a:defRPr/>
            </a:pPr>
            <a:endParaRPr lang="en-GB" altLang="en-US" sz="1900" dirty="0">
              <a:solidFill>
                <a:schemeClr val="tx1"/>
              </a:solidFill>
              <a:latin typeface="Arial" panose="020B0604020202020204" pitchFamily="34" charset="0"/>
              <a:cs typeface="Arial" panose="020B0604020202020204" pitchFamily="34" charset="0"/>
            </a:endParaRPr>
          </a:p>
          <a:p>
            <a:pPr algn="l">
              <a:lnSpc>
                <a:spcPct val="100000"/>
              </a:lnSpc>
              <a:spcBef>
                <a:spcPct val="0"/>
              </a:spcBef>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UKCMB – UK Centre for Moisture in Buildings: </a:t>
            </a:r>
          </a:p>
          <a:p>
            <a:pPr algn="l">
              <a:lnSpc>
                <a:spcPct val="100000"/>
              </a:lnSpc>
              <a:spcBef>
                <a:spcPct val="0"/>
              </a:spcBef>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Video guides to moisture and mould in the home.</a:t>
            </a:r>
          </a:p>
          <a:p>
            <a:pPr algn="l">
              <a:lnSpc>
                <a:spcPct val="100000"/>
              </a:lnSpc>
              <a:spcBef>
                <a:spcPct val="0"/>
              </a:spcBef>
              <a:defRPr/>
            </a:pPr>
            <a:endParaRPr lang="en-GB" altLang="en-US" sz="1900" dirty="0">
              <a:solidFill>
                <a:schemeClr val="tx1"/>
              </a:solidFill>
              <a:latin typeface="Arial" panose="020B0604020202020204" pitchFamily="34" charset="0"/>
              <a:cs typeface="Arial" panose="020B0604020202020204" pitchFamily="34" charset="0"/>
            </a:endParaRPr>
          </a:p>
          <a:p>
            <a:pPr algn="l">
              <a:lnSpc>
                <a:spcPct val="100000"/>
              </a:lnSpc>
              <a:spcBef>
                <a:spcPct val="0"/>
              </a:spcBef>
              <a:defRPr/>
            </a:pPr>
            <a:endParaRPr lang="en-GB" altLang="en-US" sz="1800" dirty="0">
              <a:solidFill>
                <a:schemeClr val="tx1"/>
              </a:solidFill>
              <a:latin typeface="Arial" panose="020B0604020202020204" pitchFamily="34" charset="0"/>
              <a:cs typeface="Arial" panose="020B0604020202020204" pitchFamily="34" charset="0"/>
            </a:endParaRPr>
          </a:p>
          <a:p>
            <a:pPr marL="285750" indent="-285750" algn="l">
              <a:lnSpc>
                <a:spcPct val="100000"/>
              </a:lnSpc>
              <a:spcBef>
                <a:spcPct val="0"/>
              </a:spcBef>
              <a:buFont typeface="Arial" panose="020B0604020202020204" pitchFamily="34" charset="0"/>
              <a:buChar char="•"/>
              <a:defRPr/>
            </a:pPr>
            <a:endParaRPr lang="en-GB" altLang="en-US" sz="1800" dirty="0">
              <a:solidFill>
                <a:schemeClr val="tx1"/>
              </a:solidFill>
              <a:latin typeface="Arial" panose="020B0604020202020204" pitchFamily="34" charset="0"/>
              <a:cs typeface="Arial" panose="020B0604020202020204" pitchFamily="34" charset="0"/>
            </a:endParaRPr>
          </a:p>
          <a:p>
            <a:pPr indent="-182880" algn="l"/>
            <a:endParaRPr lang="en-US" sz="2400" dirty="0"/>
          </a:p>
        </p:txBody>
      </p:sp>
      <p:pic>
        <p:nvPicPr>
          <p:cNvPr id="1026" name="Picture 2" descr="Retrofit Guide">
            <a:extLst>
              <a:ext uri="{FF2B5EF4-FFF2-40B4-BE49-F238E27FC236}">
                <a16:creationId xmlns:a16="http://schemas.microsoft.com/office/drawing/2014/main" id="{ED7FC48E-81A6-A4D0-D531-5C7F2F2437E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657" r="22135"/>
          <a:stretch/>
        </p:blipFill>
        <p:spPr bwMode="auto">
          <a:xfrm>
            <a:off x="1080869" y="3089102"/>
            <a:ext cx="2640079" cy="28601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of a house with a sunburst and a logo&#10;&#10;Description automatically generated">
            <a:extLst>
              <a:ext uri="{FF2B5EF4-FFF2-40B4-BE49-F238E27FC236}">
                <a16:creationId xmlns:a16="http://schemas.microsoft.com/office/drawing/2014/main" id="{CE437DD5-B6D1-E5DE-C7D4-347D8F9441A7}"/>
              </a:ext>
            </a:extLst>
          </p:cNvPr>
          <p:cNvPicPr>
            <a:picLocks noChangeAspect="1"/>
          </p:cNvPicPr>
          <p:nvPr/>
        </p:nvPicPr>
        <p:blipFill>
          <a:blip r:embed="rId7"/>
          <a:stretch>
            <a:fillRect/>
          </a:stretch>
        </p:blipFill>
        <p:spPr>
          <a:xfrm>
            <a:off x="2110195" y="1200797"/>
            <a:ext cx="1932485" cy="1364107"/>
          </a:xfrm>
          <a:prstGeom prst="rect">
            <a:avLst/>
          </a:prstGeom>
        </p:spPr>
      </p:pic>
      <p:pic>
        <p:nvPicPr>
          <p:cNvPr id="5" name="Picture 4">
            <a:extLst>
              <a:ext uri="{FF2B5EF4-FFF2-40B4-BE49-F238E27FC236}">
                <a16:creationId xmlns:a16="http://schemas.microsoft.com/office/drawing/2014/main" id="{8D09B718-80AB-E083-9FA6-471E68F07CED}"/>
              </a:ext>
            </a:extLst>
          </p:cNvPr>
          <p:cNvPicPr>
            <a:picLocks noChangeAspect="1"/>
          </p:cNvPicPr>
          <p:nvPr/>
        </p:nvPicPr>
        <p:blipFill rotWithShape="1">
          <a:blip r:embed="rId8">
            <a:extLst>
              <a:ext uri="{28A0092B-C50C-407E-A947-70E740481C1C}">
                <a14:useLocalDpi xmlns:a14="http://schemas.microsoft.com/office/drawing/2010/main" val="0"/>
              </a:ext>
            </a:extLst>
          </a:blip>
          <a:srcRect l="30064" r="48313"/>
          <a:stretch/>
        </p:blipFill>
        <p:spPr bwMode="auto">
          <a:xfrm>
            <a:off x="983432" y="1246002"/>
            <a:ext cx="1093050" cy="1318902"/>
          </a:xfrm>
          <a:prstGeom prst="rect">
            <a:avLst/>
          </a:prstGeom>
          <a:noFill/>
          <a:ln>
            <a:noFill/>
          </a:ln>
        </p:spPr>
      </p:pic>
    </p:spTree>
    <p:extLst>
      <p:ext uri="{BB962C8B-B14F-4D97-AF65-F5344CB8AC3E}">
        <p14:creationId xmlns:p14="http://schemas.microsoft.com/office/powerpoint/2010/main" val="2561257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CA4A4AF-AD16-4063-ACE4-BF64730D00B3}"/>
              </a:ext>
            </a:extLst>
          </p:cNvPr>
          <p:cNvSpPr txBox="1"/>
          <p:nvPr/>
        </p:nvSpPr>
        <p:spPr>
          <a:xfrm>
            <a:off x="950436" y="1628800"/>
            <a:ext cx="9095873" cy="1477328"/>
          </a:xfrm>
          <a:prstGeom prst="rect">
            <a:avLst/>
          </a:prstGeom>
          <a:noFill/>
        </p:spPr>
        <p:txBody>
          <a:bodyPr wrap="square" rtlCol="0">
            <a:spAutoFit/>
          </a:bodyPr>
          <a:lstStyle/>
          <a:p>
            <a:endParaRPr lang="en-GB" dirty="0">
              <a:latin typeface="Arial" panose="020B0604020202020204" pitchFamily="34" charset="0"/>
              <a:cs typeface="Arial" panose="020B0604020202020204" pitchFamily="34" charset="0"/>
            </a:endParaRPr>
          </a:p>
          <a:p>
            <a:pPr lvl="0"/>
            <a:r>
              <a:rPr lang="en-GB" sz="2400" dirty="0">
                <a:solidFill>
                  <a:prstClr val="black"/>
                </a:solidFill>
                <a:latin typeface="Arial" panose="020B0604020202020204" pitchFamily="34" charset="0"/>
                <a:cs typeface="Arial" panose="020B0604020202020204" pitchFamily="34" charset="0"/>
              </a:rPr>
              <a:t>We offer telephone advice which we follow up with a letter or email. Advice line is open to all Leicestershire County residents 18+ of any tenure of housing.</a:t>
            </a:r>
          </a:p>
        </p:txBody>
      </p:sp>
      <p:sp>
        <p:nvSpPr>
          <p:cNvPr id="2" name="Title 1">
            <a:extLst>
              <a:ext uri="{FF2B5EF4-FFF2-40B4-BE49-F238E27FC236}">
                <a16:creationId xmlns:a16="http://schemas.microsoft.com/office/drawing/2014/main" id="{CD596BE8-99A5-0F12-30C0-19E90CCAE441}"/>
              </a:ext>
            </a:extLst>
          </p:cNvPr>
          <p:cNvSpPr txBox="1">
            <a:spLocks/>
          </p:cNvSpPr>
          <p:nvPr/>
        </p:nvSpPr>
        <p:spPr>
          <a:xfrm>
            <a:off x="839416" y="1052736"/>
            <a:ext cx="9692640" cy="1325562"/>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GB" dirty="0">
                <a:latin typeface="Arial" panose="020B0604020202020204" pitchFamily="34" charset="0"/>
                <a:cs typeface="Arial" panose="020B0604020202020204" pitchFamily="34" charset="0"/>
              </a:rPr>
              <a:t>Telephone Advice</a:t>
            </a:r>
          </a:p>
        </p:txBody>
      </p:sp>
      <p:sp>
        <p:nvSpPr>
          <p:cNvPr id="3" name="Title 1">
            <a:extLst>
              <a:ext uri="{FF2B5EF4-FFF2-40B4-BE49-F238E27FC236}">
                <a16:creationId xmlns:a16="http://schemas.microsoft.com/office/drawing/2014/main" id="{EB893C7B-A73D-8D2C-FF77-83C1B6ACAF99}"/>
              </a:ext>
            </a:extLst>
          </p:cNvPr>
          <p:cNvSpPr txBox="1">
            <a:spLocks/>
          </p:cNvSpPr>
          <p:nvPr/>
        </p:nvSpPr>
        <p:spPr>
          <a:xfrm>
            <a:off x="839416" y="3573016"/>
            <a:ext cx="9692640" cy="1325562"/>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GB" dirty="0">
                <a:latin typeface="Arial" panose="020B0604020202020204" pitchFamily="34" charset="0"/>
                <a:cs typeface="Arial" panose="020B0604020202020204" pitchFamily="34" charset="0"/>
              </a:rPr>
              <a:t>Home Energy Retrofit Offer (HERO)</a:t>
            </a:r>
          </a:p>
        </p:txBody>
      </p:sp>
      <p:sp>
        <p:nvSpPr>
          <p:cNvPr id="4" name="TextBox 3">
            <a:extLst>
              <a:ext uri="{FF2B5EF4-FFF2-40B4-BE49-F238E27FC236}">
                <a16:creationId xmlns:a16="http://schemas.microsoft.com/office/drawing/2014/main" id="{044DF864-49A9-B46D-8F2C-DA201E117B0D}"/>
              </a:ext>
            </a:extLst>
          </p:cNvPr>
          <p:cNvSpPr txBox="1"/>
          <p:nvPr/>
        </p:nvSpPr>
        <p:spPr>
          <a:xfrm>
            <a:off x="950436" y="3969638"/>
            <a:ext cx="9095873" cy="2492990"/>
          </a:xfrm>
          <a:prstGeom prst="rect">
            <a:avLst/>
          </a:prstGeom>
          <a:noFill/>
        </p:spPr>
        <p:txBody>
          <a:bodyPr wrap="square" rtlCol="0">
            <a:spAutoFit/>
          </a:bodyPr>
          <a:lstStyle/>
          <a:p>
            <a:endParaRPr lang="en-GB" sz="2400" dirty="0">
              <a:latin typeface="Arial" panose="020B0604020202020204" pitchFamily="34" charset="0"/>
              <a:cs typeface="Arial" panose="020B0604020202020204" pitchFamily="34" charset="0"/>
            </a:endParaRPr>
          </a:p>
          <a:p>
            <a:pPr lvl="0"/>
            <a:r>
              <a:rPr lang="en-GB" sz="2400" dirty="0">
                <a:solidFill>
                  <a:prstClr val="black"/>
                </a:solidFill>
                <a:latin typeface="Arial" panose="020B0604020202020204" pitchFamily="34" charset="0"/>
                <a:cs typeface="Arial" panose="020B0604020202020204" pitchFamily="34" charset="0"/>
              </a:rPr>
              <a:t>We now offer a home visit through the HERO project, followed up by a telephone call, letter or email. This service is available for Homeowners and Private Tenants (income, age or health-based criteria applies).</a:t>
            </a:r>
          </a:p>
          <a:p>
            <a:endParaRPr lang="en-GB" dirty="0">
              <a:latin typeface="Arial" panose="020B0604020202020204" pitchFamily="34" charset="0"/>
              <a:cs typeface="Arial" panose="020B0604020202020204" pitchFamily="34" charset="0"/>
            </a:endParaRPr>
          </a:p>
          <a:p>
            <a:endParaRPr lang="en-GB" dirty="0"/>
          </a:p>
        </p:txBody>
      </p:sp>
      <p:pic>
        <p:nvPicPr>
          <p:cNvPr id="5" name="Picture 4">
            <a:extLst>
              <a:ext uri="{FF2B5EF4-FFF2-40B4-BE49-F238E27FC236}">
                <a16:creationId xmlns:a16="http://schemas.microsoft.com/office/drawing/2014/main" id="{88473942-1707-7560-DE4F-CDC57497206D}"/>
              </a:ext>
            </a:extLst>
          </p:cNvPr>
          <p:cNvPicPr>
            <a:picLocks noChangeAspect="1"/>
          </p:cNvPicPr>
          <p:nvPr/>
        </p:nvPicPr>
        <p:blipFill rotWithShape="1">
          <a:blip r:embed="rId3">
            <a:extLst>
              <a:ext uri="{28A0092B-C50C-407E-A947-70E740481C1C}">
                <a14:useLocalDpi xmlns:a14="http://schemas.microsoft.com/office/drawing/2010/main" val="0"/>
              </a:ext>
            </a:extLst>
          </a:blip>
          <a:srcRect l="30064" r="48313"/>
          <a:stretch/>
        </p:blipFill>
        <p:spPr bwMode="auto">
          <a:xfrm>
            <a:off x="10272464" y="3501008"/>
            <a:ext cx="1658866" cy="2001630"/>
          </a:xfrm>
          <a:prstGeom prst="rect">
            <a:avLst/>
          </a:prstGeom>
          <a:noFill/>
          <a:ln>
            <a:noFill/>
          </a:ln>
        </p:spPr>
      </p:pic>
      <p:pic>
        <p:nvPicPr>
          <p:cNvPr id="6" name="Picture 5" descr="A logo of a house with a sunburst and a logo&#10;&#10;Description automatically generated">
            <a:extLst>
              <a:ext uri="{FF2B5EF4-FFF2-40B4-BE49-F238E27FC236}">
                <a16:creationId xmlns:a16="http://schemas.microsoft.com/office/drawing/2014/main" id="{21119DB0-56AD-D8C6-395A-391A96A5A220}"/>
              </a:ext>
            </a:extLst>
          </p:cNvPr>
          <p:cNvPicPr>
            <a:picLocks noChangeAspect="1"/>
          </p:cNvPicPr>
          <p:nvPr/>
        </p:nvPicPr>
        <p:blipFill>
          <a:blip r:embed="rId4"/>
          <a:stretch>
            <a:fillRect/>
          </a:stretch>
        </p:blipFill>
        <p:spPr>
          <a:xfrm>
            <a:off x="9941418" y="1512646"/>
            <a:ext cx="2187409" cy="1544053"/>
          </a:xfrm>
          <a:prstGeom prst="rect">
            <a:avLst/>
          </a:prstGeom>
        </p:spPr>
      </p:pic>
    </p:spTree>
    <p:extLst>
      <p:ext uri="{BB962C8B-B14F-4D97-AF65-F5344CB8AC3E}">
        <p14:creationId xmlns:p14="http://schemas.microsoft.com/office/powerpoint/2010/main" val="931064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CA4A4AF-AD16-4063-ACE4-BF64730D00B3}"/>
              </a:ext>
            </a:extLst>
          </p:cNvPr>
          <p:cNvSpPr txBox="1"/>
          <p:nvPr/>
        </p:nvSpPr>
        <p:spPr>
          <a:xfrm>
            <a:off x="950436" y="1160740"/>
            <a:ext cx="9095873" cy="5724644"/>
          </a:xfrm>
          <a:prstGeom prst="rect">
            <a:avLst/>
          </a:prstGeom>
          <a:noFill/>
        </p:spPr>
        <p:txBody>
          <a:bodyPr wrap="square" rtlCol="0">
            <a:spAutoFit/>
          </a:bodyPr>
          <a:lstStyle/>
          <a:p>
            <a:endParaRPr lang="en-GB" sz="2400" dirty="0"/>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Signposting to grants to improve energy efficiency</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Energy tariff and debt advice</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Advice on dealing with damp</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Behaviour change</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Heating and hot water controls</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Tips on draughtproofing to keep the home warmer</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Support in emergency situations (no working heating)</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Priority Services Registration in case of power cut</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Check eligibility for Government support </a:t>
            </a:r>
          </a:p>
          <a:p>
            <a:r>
              <a:rPr lang="en-GB" dirty="0">
                <a:latin typeface="Arial" panose="020B0604020202020204" pitchFamily="34" charset="0"/>
                <a:cs typeface="Arial" panose="020B0604020202020204" pitchFamily="34" charset="0"/>
              </a:rPr>
              <a:t>	(energy bill discounts, grants for energy efficiency measures)  </a:t>
            </a:r>
          </a:p>
          <a:p>
            <a:endParaRPr lang="en-GB" dirty="0"/>
          </a:p>
        </p:txBody>
      </p:sp>
      <p:sp>
        <p:nvSpPr>
          <p:cNvPr id="2" name="Title 1">
            <a:extLst>
              <a:ext uri="{FF2B5EF4-FFF2-40B4-BE49-F238E27FC236}">
                <a16:creationId xmlns:a16="http://schemas.microsoft.com/office/drawing/2014/main" id="{CD596BE8-99A5-0F12-30C0-19E90CCAE441}"/>
              </a:ext>
            </a:extLst>
          </p:cNvPr>
          <p:cNvSpPr txBox="1">
            <a:spLocks/>
          </p:cNvSpPr>
          <p:nvPr/>
        </p:nvSpPr>
        <p:spPr>
          <a:xfrm>
            <a:off x="1249680" y="497959"/>
            <a:ext cx="9692640" cy="1325562"/>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GB" dirty="0">
                <a:latin typeface="Arial" panose="020B0604020202020204" pitchFamily="34" charset="0"/>
                <a:cs typeface="Arial" panose="020B0604020202020204" pitchFamily="34" charset="0"/>
              </a:rPr>
              <a:t>How can Warm Homes help?</a:t>
            </a:r>
          </a:p>
        </p:txBody>
      </p:sp>
      <p:pic>
        <p:nvPicPr>
          <p:cNvPr id="5" name="Picture 4">
            <a:extLst>
              <a:ext uri="{FF2B5EF4-FFF2-40B4-BE49-F238E27FC236}">
                <a16:creationId xmlns:a16="http://schemas.microsoft.com/office/drawing/2014/main" id="{60057F21-32AE-9FB8-7848-BE028016E323}"/>
              </a:ext>
            </a:extLst>
          </p:cNvPr>
          <p:cNvPicPr>
            <a:picLocks noChangeAspect="1"/>
          </p:cNvPicPr>
          <p:nvPr/>
        </p:nvPicPr>
        <p:blipFill>
          <a:blip r:embed="rId3"/>
          <a:stretch>
            <a:fillRect/>
          </a:stretch>
        </p:blipFill>
        <p:spPr>
          <a:xfrm>
            <a:off x="7803441" y="1556792"/>
            <a:ext cx="3168352" cy="4491222"/>
          </a:xfrm>
          <a:prstGeom prst="rect">
            <a:avLst/>
          </a:prstGeom>
        </p:spPr>
      </p:pic>
    </p:spTree>
    <p:extLst>
      <p:ext uri="{BB962C8B-B14F-4D97-AF65-F5344CB8AC3E}">
        <p14:creationId xmlns:p14="http://schemas.microsoft.com/office/powerpoint/2010/main" val="2720921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0079-5E63-0F9B-FD6A-B3A88361033F}"/>
              </a:ext>
            </a:extLst>
          </p:cNvPr>
          <p:cNvSpPr>
            <a:spLocks noGrp="1"/>
          </p:cNvSpPr>
          <p:nvPr>
            <p:ph type="title"/>
          </p:nvPr>
        </p:nvSpPr>
        <p:spPr>
          <a:xfrm>
            <a:off x="695400" y="-27384"/>
            <a:ext cx="7642440" cy="1606948"/>
          </a:xfrm>
        </p:spPr>
        <p:txBody>
          <a:bodyPr>
            <a:normAutofit/>
          </a:bodyPr>
          <a:lstStyle/>
          <a:p>
            <a:r>
              <a:rPr lang="en-US" baseline="0" dirty="0">
                <a:latin typeface="Arial" panose="020B0604020202020204" pitchFamily="34" charset="0"/>
                <a:cs typeface="Arial" panose="020B0604020202020204" pitchFamily="34" charset="0"/>
              </a:rPr>
              <a:t>Why </a:t>
            </a:r>
            <a:r>
              <a:rPr lang="en-US" dirty="0">
                <a:latin typeface="Arial" panose="020B0604020202020204" pitchFamily="34" charset="0"/>
                <a:cs typeface="Arial" panose="020B0604020202020204" pitchFamily="34" charset="0"/>
              </a:rPr>
              <a:t>h</a:t>
            </a:r>
            <a:r>
              <a:rPr lang="en-US" baseline="0" dirty="0">
                <a:latin typeface="Arial" panose="020B0604020202020204" pitchFamily="34" charset="0"/>
                <a:cs typeface="Arial" panose="020B0604020202020204" pitchFamily="34" charset="0"/>
              </a:rPr>
              <a:t>omes need upgrading</a:t>
            </a: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F0A6C37-95D8-4F7A-BE9B-A3B1D38690C0}"/>
              </a:ext>
            </a:extLst>
          </p:cNvPr>
          <p:cNvSpPr>
            <a:spLocks noGrp="1"/>
          </p:cNvSpPr>
          <p:nvPr>
            <p:ph idx="1"/>
          </p:nvPr>
        </p:nvSpPr>
        <p:spPr>
          <a:xfrm>
            <a:off x="490252" y="1772816"/>
            <a:ext cx="7837996" cy="4414042"/>
          </a:xfrm>
        </p:spPr>
        <p:txBody>
          <a:bodyPr>
            <a:noAutofit/>
          </a:bodyPr>
          <a:lstStyle/>
          <a:p>
            <a:pPr marL="0" indent="0">
              <a:buNone/>
            </a:pPr>
            <a:r>
              <a:rPr lang="en-GB" dirty="0">
                <a:solidFill>
                  <a:srgbClr val="C00000"/>
                </a:solidFill>
                <a:latin typeface="Arial" panose="020B0604020202020204" pitchFamily="34" charset="0"/>
                <a:cs typeface="Arial" panose="020B0604020202020204" pitchFamily="34" charset="0"/>
              </a:rPr>
              <a:t>    Our homes are leaky!</a:t>
            </a:r>
          </a:p>
          <a:p>
            <a:pPr marL="285750" indent="-285750">
              <a:buFont typeface="Arial" panose="020B0604020202020204" pitchFamily="34" charset="0"/>
              <a:buChar char="•"/>
            </a:pPr>
            <a:r>
              <a:rPr lang="en-GB" dirty="0">
                <a:effectLst/>
                <a:latin typeface="Arial" panose="020B0604020202020204" pitchFamily="34" charset="0"/>
                <a:ea typeface="Calibri" panose="020F0502020204030204" pitchFamily="34" charset="0"/>
                <a:cs typeface="Arial" panose="020B0604020202020204" pitchFamily="34" charset="0"/>
              </a:rPr>
              <a:t>Currently </a:t>
            </a:r>
            <a:r>
              <a:rPr lang="en-GB" b="1" dirty="0">
                <a:effectLst/>
                <a:latin typeface="Arial" panose="020B0604020202020204" pitchFamily="34" charset="0"/>
                <a:ea typeface="Calibri" panose="020F0502020204030204" pitchFamily="34" charset="0"/>
                <a:cs typeface="Arial" panose="020B0604020202020204" pitchFamily="34" charset="0"/>
              </a:rPr>
              <a:t>80%</a:t>
            </a:r>
            <a:r>
              <a:rPr lang="en-GB" dirty="0">
                <a:effectLst/>
                <a:latin typeface="Arial" panose="020B0604020202020204" pitchFamily="34" charset="0"/>
                <a:ea typeface="Calibri" panose="020F0502020204030204" pitchFamily="34" charset="0"/>
                <a:cs typeface="Arial" panose="020B0604020202020204" pitchFamily="34" charset="0"/>
              </a:rPr>
              <a:t> of assessed homes built before 1930 in England and Wales have average to very low energy efficiency rating. (ONS 2023)</a:t>
            </a:r>
          </a:p>
          <a:p>
            <a:pPr marL="285750" indent="-285750">
              <a:buFont typeface="Arial" panose="020B0604020202020204" pitchFamily="34" charset="0"/>
              <a:buChar char="•"/>
            </a:pPr>
            <a:r>
              <a:rPr lang="en-GB" kern="1200" dirty="0">
                <a:effectLst/>
                <a:latin typeface="Arial" panose="020B0604020202020204" pitchFamily="34" charset="0"/>
                <a:cs typeface="Arial" panose="020B0604020202020204" pitchFamily="34" charset="0"/>
              </a:rPr>
              <a:t>With homes built </a:t>
            </a:r>
            <a:r>
              <a:rPr lang="en-GB" b="1" kern="1200" dirty="0">
                <a:effectLst/>
                <a:latin typeface="Arial" panose="020B0604020202020204" pitchFamily="34" charset="0"/>
                <a:cs typeface="Arial" panose="020B0604020202020204" pitchFamily="34" charset="0"/>
              </a:rPr>
              <a:t>before 1900 </a:t>
            </a:r>
            <a:r>
              <a:rPr lang="en-GB" kern="1200" dirty="0">
                <a:effectLst/>
                <a:latin typeface="Arial" panose="020B0604020202020204" pitchFamily="34" charset="0"/>
                <a:cs typeface="Arial" panose="020B0604020202020204" pitchFamily="34" charset="0"/>
              </a:rPr>
              <a:t>the least likely to be energy efficient due to different building methods </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It is more difficult to maintain warmth and comfort in a property that is </a:t>
            </a:r>
            <a:r>
              <a:rPr lang="en-GB" b="1" dirty="0">
                <a:latin typeface="Arial" panose="020B0604020202020204" pitchFamily="34" charset="0"/>
                <a:cs typeface="Arial" panose="020B0604020202020204" pitchFamily="34" charset="0"/>
              </a:rPr>
              <a:t>energy inefficient, requiring more fuel and increased cost.</a:t>
            </a:r>
          </a:p>
          <a:p>
            <a:pPr marL="285750" indent="-285750"/>
            <a:r>
              <a:rPr lang="en-GB" b="1" dirty="0">
                <a:latin typeface="Arial" panose="020B0604020202020204" pitchFamily="34" charset="0"/>
                <a:cs typeface="Arial" panose="020B0604020202020204" pitchFamily="34" charset="0"/>
              </a:rPr>
              <a:t>Heating</a:t>
            </a:r>
            <a:r>
              <a:rPr lang="en-GB" dirty="0">
                <a:latin typeface="Arial" panose="020B0604020202020204" pitchFamily="34" charset="0"/>
                <a:cs typeface="Arial" panose="020B0604020202020204" pitchFamily="34" charset="0"/>
              </a:rPr>
              <a:t> is the biggest energy use in the home. </a:t>
            </a:r>
          </a:p>
          <a:p>
            <a:pPr marL="285750" indent="-285750">
              <a:buFont typeface="Arial" panose="020B0604020202020204" pitchFamily="34" charset="0"/>
              <a:buChar char="•"/>
            </a:pPr>
            <a:r>
              <a:rPr lang="en-GB" b="1" kern="1200" dirty="0">
                <a:effectLst/>
                <a:latin typeface="Arial" panose="020B0604020202020204" pitchFamily="34" charset="0"/>
                <a:cs typeface="Arial" panose="020B0604020202020204" pitchFamily="34" charset="0"/>
              </a:rPr>
              <a:t>Reducing </a:t>
            </a:r>
            <a:r>
              <a:rPr lang="en-GB" kern="1200" dirty="0">
                <a:effectLst/>
                <a:latin typeface="Arial" panose="020B0604020202020204" pitchFamily="34" charset="0"/>
                <a:cs typeface="Arial" panose="020B0604020202020204" pitchFamily="34" charset="0"/>
              </a:rPr>
              <a:t>the heating demand saves money and reduces the environmental im</a:t>
            </a:r>
            <a:r>
              <a:rPr lang="en-GB" dirty="0">
                <a:latin typeface="Arial" panose="020B0604020202020204" pitchFamily="34" charset="0"/>
                <a:cs typeface="Arial" panose="020B0604020202020204" pitchFamily="34" charset="0"/>
              </a:rPr>
              <a:t>pact from burning fossil fuels at home and to generate energy nationally.</a:t>
            </a:r>
            <a:endParaRPr lang="en-GB" kern="120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Inefficiency can negatively impact the </a:t>
            </a:r>
            <a:r>
              <a:rPr lang="en-GB" b="1" dirty="0">
                <a:latin typeface="Arial" panose="020B0604020202020204" pitchFamily="34" charset="0"/>
                <a:cs typeface="Arial" panose="020B0604020202020204" pitchFamily="34" charset="0"/>
              </a:rPr>
              <a:t>building fabric,</a:t>
            </a:r>
            <a:r>
              <a:rPr lang="en-GB" dirty="0">
                <a:latin typeface="Arial" panose="020B0604020202020204" pitchFamily="34" charset="0"/>
                <a:cs typeface="Arial" panose="020B0604020202020204" pitchFamily="34" charset="0"/>
              </a:rPr>
              <a:t> your </a:t>
            </a:r>
            <a:r>
              <a:rPr lang="en-GB" b="1" dirty="0">
                <a:latin typeface="Arial" panose="020B0604020202020204" pitchFamily="34" charset="0"/>
                <a:cs typeface="Arial" panose="020B0604020202020204" pitchFamily="34" charset="0"/>
              </a:rPr>
              <a:t>health </a:t>
            </a:r>
            <a:r>
              <a:rPr lang="en-GB" dirty="0">
                <a:latin typeface="Arial" panose="020B0604020202020204" pitchFamily="34" charset="0"/>
                <a:cs typeface="Arial" panose="020B0604020202020204" pitchFamily="34" charset="0"/>
              </a:rPr>
              <a:t>and</a:t>
            </a:r>
            <a:r>
              <a:rPr lang="en-GB" b="1" dirty="0">
                <a:latin typeface="Arial" panose="020B0604020202020204" pitchFamily="34" charset="0"/>
                <a:cs typeface="Arial" panose="020B0604020202020204" pitchFamily="34" charset="0"/>
              </a:rPr>
              <a:t> comfort.</a:t>
            </a:r>
            <a:endParaRPr lang="en-GB" b="1" kern="1200" dirty="0">
              <a:effectLst/>
              <a:latin typeface="Arial" panose="020B0604020202020204" pitchFamily="34" charset="0"/>
              <a:cs typeface="Arial" panose="020B0604020202020204" pitchFamily="34" charset="0"/>
            </a:endParaRPr>
          </a:p>
          <a:p>
            <a:endParaRPr lang="en-GB" dirty="0"/>
          </a:p>
        </p:txBody>
      </p:sp>
      <p:pic>
        <p:nvPicPr>
          <p:cNvPr id="4" name="Picture 3">
            <a:extLst>
              <a:ext uri="{FF2B5EF4-FFF2-40B4-BE49-F238E27FC236}">
                <a16:creationId xmlns:a16="http://schemas.microsoft.com/office/drawing/2014/main" id="{20DCA8EB-1D8E-C139-E9BD-3E241E582115}"/>
              </a:ext>
            </a:extLst>
          </p:cNvPr>
          <p:cNvPicPr>
            <a:picLocks noChangeAspect="1"/>
          </p:cNvPicPr>
          <p:nvPr/>
        </p:nvPicPr>
        <p:blipFill rotWithShape="1">
          <a:blip r:embed="rId3"/>
          <a:srcRect l="2431" r="-3" b="-3"/>
          <a:stretch/>
        </p:blipFill>
        <p:spPr>
          <a:xfrm>
            <a:off x="8688288" y="4221088"/>
            <a:ext cx="3181820" cy="2168625"/>
          </a:xfrm>
          <a:prstGeom prst="rect">
            <a:avLst/>
          </a:prstGeom>
        </p:spPr>
      </p:pic>
      <p:pic>
        <p:nvPicPr>
          <p:cNvPr id="6" name="Picture 5" descr="A house with different types of heat loss&#10;&#10;Description automatically generated">
            <a:extLst>
              <a:ext uri="{FF2B5EF4-FFF2-40B4-BE49-F238E27FC236}">
                <a16:creationId xmlns:a16="http://schemas.microsoft.com/office/drawing/2014/main" id="{5D59EA60-969E-4EB7-FFFE-3BFB19A5BC4E}"/>
              </a:ext>
            </a:extLst>
          </p:cNvPr>
          <p:cNvPicPr>
            <a:picLocks noChangeAspect="1"/>
          </p:cNvPicPr>
          <p:nvPr/>
        </p:nvPicPr>
        <p:blipFill rotWithShape="1">
          <a:blip r:embed="rId4"/>
          <a:srcRect t="2578" r="2" b="3090"/>
          <a:stretch/>
        </p:blipFill>
        <p:spPr>
          <a:xfrm>
            <a:off x="8411759" y="1628800"/>
            <a:ext cx="3407056" cy="2322138"/>
          </a:xfrm>
          <a:prstGeom prst="rect">
            <a:avLst/>
          </a:prstGeom>
        </p:spPr>
      </p:pic>
    </p:spTree>
    <p:extLst>
      <p:ext uri="{BB962C8B-B14F-4D97-AF65-F5344CB8AC3E}">
        <p14:creationId xmlns:p14="http://schemas.microsoft.com/office/powerpoint/2010/main" val="1145307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EC468-AA97-B544-454F-36C5463C5451}"/>
              </a:ext>
            </a:extLst>
          </p:cNvPr>
          <p:cNvSpPr>
            <a:spLocks noGrp="1"/>
          </p:cNvSpPr>
          <p:nvPr>
            <p:ph type="title"/>
          </p:nvPr>
        </p:nvSpPr>
        <p:spPr>
          <a:xfrm>
            <a:off x="838201" y="260648"/>
            <a:ext cx="10515600" cy="1325563"/>
          </a:xfrm>
        </p:spPr>
        <p:txBody>
          <a:bodyPr/>
          <a:lstStyle/>
          <a:p>
            <a:r>
              <a:rPr lang="en-GB" dirty="0">
                <a:solidFill>
                  <a:schemeClr val="tx1"/>
                </a:solidFill>
                <a:latin typeface="Arial" panose="020B0604020202020204" pitchFamily="34" charset="0"/>
                <a:cs typeface="Arial" panose="020B0604020202020204" pitchFamily="34" charset="0"/>
              </a:rPr>
              <a:t>Financial support</a:t>
            </a:r>
          </a:p>
        </p:txBody>
      </p:sp>
      <p:sp>
        <p:nvSpPr>
          <p:cNvPr id="3" name="Text Placeholder 2">
            <a:extLst>
              <a:ext uri="{FF2B5EF4-FFF2-40B4-BE49-F238E27FC236}">
                <a16:creationId xmlns:a16="http://schemas.microsoft.com/office/drawing/2014/main" id="{04AF67C8-6F53-54B4-CFAB-C2E7DD1B1A43}"/>
              </a:ext>
            </a:extLst>
          </p:cNvPr>
          <p:cNvSpPr>
            <a:spLocks noGrp="1"/>
          </p:cNvSpPr>
          <p:nvPr>
            <p:ph type="body" sz="quarter" idx="13"/>
          </p:nvPr>
        </p:nvSpPr>
        <p:spPr>
          <a:xfrm>
            <a:off x="479376" y="1586210"/>
            <a:ext cx="6120680" cy="5011141"/>
          </a:xfrm>
        </p:spPr>
        <p:txBody>
          <a:bodyPr>
            <a:normAutofit fontScale="85000" lnSpcReduction="20000"/>
          </a:bodyPr>
          <a:lstStyle/>
          <a:p>
            <a:pPr marL="685800" lvl="1" indent="0">
              <a:lnSpc>
                <a:spcPct val="120000"/>
              </a:lnSpc>
              <a:spcBef>
                <a:spcPct val="0"/>
              </a:spcBef>
              <a:buNone/>
            </a:pPr>
            <a:r>
              <a:rPr lang="en-GB" altLang="en-US" sz="2400" b="1" u="sng" dirty="0">
                <a:latin typeface="Arial" panose="020B0604020202020204" pitchFamily="34" charset="0"/>
                <a:cs typeface="Arial" panose="020B0604020202020204" pitchFamily="34" charset="0"/>
              </a:rPr>
              <a:t>Grant schemes and projects</a:t>
            </a:r>
          </a:p>
          <a:p>
            <a:pPr marL="685800" lvl="1" indent="0">
              <a:lnSpc>
                <a:spcPct val="120000"/>
              </a:lnSpc>
              <a:spcBef>
                <a:spcPct val="0"/>
              </a:spcBef>
              <a:buNone/>
            </a:pPr>
            <a:endParaRPr lang="en-GB" altLang="en-US" sz="2400" b="1" u="sng" dirty="0">
              <a:latin typeface="Arial" panose="020B0604020202020204" pitchFamily="34" charset="0"/>
              <a:cs typeface="Arial" panose="020B0604020202020204" pitchFamily="34" charset="0"/>
            </a:endParaRPr>
          </a:p>
          <a:p>
            <a:pPr marL="685800" lvl="1" indent="0">
              <a:lnSpc>
                <a:spcPct val="120000"/>
              </a:lnSpc>
              <a:spcBef>
                <a:spcPct val="0"/>
              </a:spcBef>
              <a:buNone/>
            </a:pPr>
            <a:r>
              <a:rPr lang="en-GB" altLang="en-US" sz="2400" b="1" dirty="0">
                <a:latin typeface="Arial" panose="020B0604020202020204" pitchFamily="34" charset="0"/>
                <a:cs typeface="Arial" panose="020B0604020202020204" pitchFamily="34" charset="0"/>
              </a:rPr>
              <a:t>National</a:t>
            </a:r>
          </a:p>
          <a:p>
            <a:pPr marL="971550" lvl="1" indent="-285750">
              <a:lnSpc>
                <a:spcPct val="120000"/>
              </a:lnSpc>
              <a:spcBef>
                <a:spcPct val="0"/>
              </a:spcBef>
            </a:pPr>
            <a:r>
              <a:rPr lang="en-GB" altLang="en-US" sz="2400" dirty="0">
                <a:latin typeface="Arial" panose="020B0604020202020204" pitchFamily="34" charset="0"/>
                <a:cs typeface="Arial" panose="020B0604020202020204" pitchFamily="34" charset="0"/>
              </a:rPr>
              <a:t>Energy Company Obligation (ECO)</a:t>
            </a:r>
          </a:p>
          <a:p>
            <a:pPr marL="971550" lvl="1" indent="-285750">
              <a:lnSpc>
                <a:spcPct val="120000"/>
              </a:lnSpc>
              <a:spcBef>
                <a:spcPct val="0"/>
              </a:spcBef>
            </a:pPr>
            <a:r>
              <a:rPr lang="en-GB" altLang="en-US" sz="2400" dirty="0">
                <a:latin typeface="Arial" panose="020B0604020202020204" pitchFamily="34" charset="0"/>
                <a:cs typeface="Times New Roman" panose="02020603050405020304" pitchFamily="18" charset="0"/>
              </a:rPr>
              <a:t>Boiler Upgrade Scheme</a:t>
            </a:r>
          </a:p>
          <a:p>
            <a:pPr marL="971550" lvl="1" indent="-285750">
              <a:lnSpc>
                <a:spcPct val="120000"/>
              </a:lnSpc>
              <a:spcBef>
                <a:spcPct val="0"/>
              </a:spcBef>
            </a:pPr>
            <a:r>
              <a:rPr lang="en-GB" altLang="en-US" sz="2400" dirty="0">
                <a:latin typeface="Arial" panose="020B0604020202020204" pitchFamily="34" charset="0"/>
                <a:cs typeface="Times New Roman" panose="02020603050405020304" pitchFamily="18" charset="0"/>
              </a:rPr>
              <a:t>Great British Insulation Scheme (GBIS)</a:t>
            </a:r>
          </a:p>
          <a:p>
            <a:pPr marL="685800" lvl="1" indent="0">
              <a:lnSpc>
                <a:spcPct val="120000"/>
              </a:lnSpc>
              <a:spcBef>
                <a:spcPct val="0"/>
              </a:spcBef>
              <a:buNone/>
            </a:pPr>
            <a:r>
              <a:rPr lang="en-GB" altLang="en-US" sz="2400" b="1" dirty="0">
                <a:latin typeface="Arial" panose="020B0604020202020204" pitchFamily="34" charset="0"/>
                <a:cs typeface="Times New Roman" panose="02020603050405020304" pitchFamily="18" charset="0"/>
              </a:rPr>
              <a:t>Local</a:t>
            </a:r>
          </a:p>
          <a:p>
            <a:pPr marL="971550" lvl="1" indent="-285750">
              <a:lnSpc>
                <a:spcPct val="120000"/>
              </a:lnSpc>
              <a:spcBef>
                <a:spcPct val="0"/>
              </a:spcBef>
            </a:pPr>
            <a:r>
              <a:rPr lang="en-GB" altLang="en-US" sz="2400" dirty="0">
                <a:latin typeface="Arial" panose="020B0604020202020204" pitchFamily="34" charset="0"/>
                <a:cs typeface="Times New Roman" panose="02020603050405020304" pitchFamily="18" charset="0"/>
              </a:rPr>
              <a:t>Home Upgrade Grant</a:t>
            </a:r>
          </a:p>
          <a:p>
            <a:pPr marL="971550" lvl="1" indent="-285750">
              <a:lnSpc>
                <a:spcPct val="120000"/>
              </a:lnSpc>
              <a:spcBef>
                <a:spcPct val="0"/>
              </a:spcBef>
            </a:pPr>
            <a:r>
              <a:rPr lang="en-GB" altLang="en-US" sz="2400" dirty="0">
                <a:latin typeface="Arial" panose="020B0604020202020204" pitchFamily="34" charset="0"/>
                <a:cs typeface="Times New Roman" panose="02020603050405020304" pitchFamily="18" charset="0"/>
              </a:rPr>
              <a:t>Solar Together</a:t>
            </a:r>
          </a:p>
          <a:p>
            <a:pPr marL="971550" lvl="1" indent="-285750">
              <a:lnSpc>
                <a:spcPct val="120000"/>
              </a:lnSpc>
              <a:spcBef>
                <a:spcPct val="0"/>
              </a:spcBef>
            </a:pPr>
            <a:r>
              <a:rPr lang="en-GB" altLang="en-US" sz="2400" dirty="0">
                <a:latin typeface="Arial" panose="020B0604020202020204" pitchFamily="34" charset="0"/>
                <a:cs typeface="Times New Roman" panose="02020603050405020304" pitchFamily="18" charset="0"/>
              </a:rPr>
              <a:t>Flexible Eligibilty access to ECO</a:t>
            </a:r>
          </a:p>
          <a:p>
            <a:pPr marL="685800" lvl="1" indent="0">
              <a:lnSpc>
                <a:spcPct val="120000"/>
              </a:lnSpc>
              <a:spcBef>
                <a:spcPct val="0"/>
              </a:spcBef>
              <a:buNone/>
            </a:pPr>
            <a:r>
              <a:rPr lang="en-GB" altLang="en-US" sz="2400" b="1" dirty="0">
                <a:latin typeface="Arial" panose="020B0604020202020204" pitchFamily="34" charset="0"/>
                <a:cs typeface="Times New Roman" panose="02020603050405020304" pitchFamily="18" charset="0"/>
              </a:rPr>
              <a:t>Future</a:t>
            </a:r>
          </a:p>
          <a:p>
            <a:pPr marL="1028700" lvl="1" indent="-342900">
              <a:lnSpc>
                <a:spcPct val="120000"/>
              </a:lnSpc>
              <a:spcBef>
                <a:spcPct val="0"/>
              </a:spcBef>
              <a:buFont typeface="Arial" panose="020B0604020202020204" pitchFamily="34" charset="0"/>
              <a:buChar char="•"/>
            </a:pPr>
            <a:r>
              <a:rPr lang="en-GB" altLang="en-US" sz="2400" dirty="0">
                <a:latin typeface="Arial" panose="020B0604020202020204" pitchFamily="34" charset="0"/>
                <a:cs typeface="Times New Roman" panose="02020603050405020304" pitchFamily="18" charset="0"/>
              </a:rPr>
              <a:t>Warm Homes Local Grant – </a:t>
            </a:r>
            <a:r>
              <a:rPr lang="en-GB" altLang="en-US" sz="2400" i="1" dirty="0">
                <a:latin typeface="Arial" panose="020B0604020202020204" pitchFamily="34" charset="0"/>
                <a:cs typeface="Times New Roman" panose="02020603050405020304" pitchFamily="18" charset="0"/>
              </a:rPr>
              <a:t>first property fully funded, additional properties require landlord contribution</a:t>
            </a:r>
          </a:p>
          <a:p>
            <a:endParaRPr lang="en-GB" dirty="0"/>
          </a:p>
        </p:txBody>
      </p:sp>
      <p:pic>
        <p:nvPicPr>
          <p:cNvPr id="5" name="Picture 4" descr="A logo with a house and text&#10;&#10;Description automatically generated">
            <a:extLst>
              <a:ext uri="{FF2B5EF4-FFF2-40B4-BE49-F238E27FC236}">
                <a16:creationId xmlns:a16="http://schemas.microsoft.com/office/drawing/2014/main" id="{1611FEE6-AFFC-331F-26AA-D0418D448F2B}"/>
              </a:ext>
            </a:extLst>
          </p:cNvPr>
          <p:cNvPicPr>
            <a:picLocks noChangeAspect="1"/>
          </p:cNvPicPr>
          <p:nvPr/>
        </p:nvPicPr>
        <p:blipFill>
          <a:blip r:embed="rId3"/>
          <a:stretch>
            <a:fillRect/>
          </a:stretch>
        </p:blipFill>
        <p:spPr>
          <a:xfrm>
            <a:off x="6816080" y="4430926"/>
            <a:ext cx="1890464" cy="1517097"/>
          </a:xfrm>
          <a:prstGeom prst="rect">
            <a:avLst/>
          </a:prstGeom>
        </p:spPr>
      </p:pic>
      <p:pic>
        <p:nvPicPr>
          <p:cNvPr id="2050" name="Picture 2" descr="Solar Together logo">
            <a:extLst>
              <a:ext uri="{FF2B5EF4-FFF2-40B4-BE49-F238E27FC236}">
                <a16:creationId xmlns:a16="http://schemas.microsoft.com/office/drawing/2014/main" id="{237B9425-7565-F17F-D7D2-39F528CA7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5828" y="4365104"/>
            <a:ext cx="1890464" cy="16817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xample Energy Performance Certificate (EPC) for D114 House #8: a. EPC page one showing the Energy Efficiency Rating and Band (EER SAP , EERB SAP ) and b. excerpt from page 4 showing the Environmental Impact Rating and Band (EIR SAP , EIRB SAP ).">
            <a:extLst>
              <a:ext uri="{FF2B5EF4-FFF2-40B4-BE49-F238E27FC236}">
                <a16:creationId xmlns:a16="http://schemas.microsoft.com/office/drawing/2014/main" id="{12D467C4-35BB-2B53-1802-CBC2FD54B7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7093" y="757587"/>
            <a:ext cx="2107935" cy="3310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166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ree photo close up on heat pump outside home">
            <a:extLst>
              <a:ext uri="{FF2B5EF4-FFF2-40B4-BE49-F238E27FC236}">
                <a16:creationId xmlns:a16="http://schemas.microsoft.com/office/drawing/2014/main" id="{E5A52E69-E236-EE54-8F41-D26A0AC1E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1408" y="-12080"/>
            <a:ext cx="2930695" cy="20926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holding a light bulb&#10;&#10;Description automatically generated">
            <a:extLst>
              <a:ext uri="{FF2B5EF4-FFF2-40B4-BE49-F238E27FC236}">
                <a16:creationId xmlns:a16="http://schemas.microsoft.com/office/drawing/2014/main" id="{03544E8E-6212-EB53-7D2C-09A8ED3D040F}"/>
              </a:ext>
            </a:extLst>
          </p:cNvPr>
          <p:cNvPicPr>
            <a:picLocks noChangeAspect="1"/>
          </p:cNvPicPr>
          <p:nvPr/>
        </p:nvPicPr>
        <p:blipFill>
          <a:blip r:embed="rId4"/>
          <a:stretch>
            <a:fillRect/>
          </a:stretch>
        </p:blipFill>
        <p:spPr>
          <a:xfrm>
            <a:off x="7032104" y="-12080"/>
            <a:ext cx="3068800" cy="2042076"/>
          </a:xfrm>
          <a:prstGeom prst="rect">
            <a:avLst/>
          </a:prstGeom>
        </p:spPr>
      </p:pic>
      <p:sp>
        <p:nvSpPr>
          <p:cNvPr id="2" name="Title 1">
            <a:extLst>
              <a:ext uri="{FF2B5EF4-FFF2-40B4-BE49-F238E27FC236}">
                <a16:creationId xmlns:a16="http://schemas.microsoft.com/office/drawing/2014/main" id="{0E5C6FC4-7605-D9CA-DBED-4D32DB5CF57F}"/>
              </a:ext>
            </a:extLst>
          </p:cNvPr>
          <p:cNvSpPr>
            <a:spLocks noGrp="1"/>
          </p:cNvSpPr>
          <p:nvPr>
            <p:ph type="title"/>
          </p:nvPr>
        </p:nvSpPr>
        <p:spPr>
          <a:xfrm>
            <a:off x="1333880" y="303238"/>
            <a:ext cx="3033928" cy="1325562"/>
          </a:xfrm>
        </p:spPr>
        <p:txBody>
          <a:bodyPr/>
          <a:lstStyle/>
          <a:p>
            <a:r>
              <a:rPr lang="en-GB" dirty="0">
                <a:latin typeface="Arial" panose="020B0604020202020204" pitchFamily="34" charset="0"/>
                <a:cs typeface="Arial" panose="020B0604020202020204" pitchFamily="34" charset="0"/>
              </a:rPr>
              <a:t>Retrofit examples</a:t>
            </a:r>
          </a:p>
        </p:txBody>
      </p:sp>
      <p:sp>
        <p:nvSpPr>
          <p:cNvPr id="3" name="TextBox 2">
            <a:extLst>
              <a:ext uri="{FF2B5EF4-FFF2-40B4-BE49-F238E27FC236}">
                <a16:creationId xmlns:a16="http://schemas.microsoft.com/office/drawing/2014/main" id="{65BE3154-DFF9-DBF2-4F13-C4BA29287B7C}"/>
              </a:ext>
            </a:extLst>
          </p:cNvPr>
          <p:cNvSpPr txBox="1"/>
          <p:nvPr/>
        </p:nvSpPr>
        <p:spPr>
          <a:xfrm>
            <a:off x="1261872" y="1988840"/>
            <a:ext cx="9010592" cy="701731"/>
          </a:xfrm>
          <a:prstGeom prst="rect">
            <a:avLst/>
          </a:prstGeom>
          <a:noFill/>
        </p:spPr>
        <p:txBody>
          <a:bodyPr wrap="square" rtlCol="0">
            <a:spAutoFit/>
          </a:bodyPr>
          <a:lstStyle/>
          <a:p>
            <a:pPr algn="l">
              <a:lnSpc>
                <a:spcPct val="120000"/>
              </a:lnSpc>
              <a:spcBef>
                <a:spcPts val="0"/>
              </a:spcBef>
              <a:defRPr/>
            </a:pPr>
            <a:endParaRPr lang="en-GB" sz="1800" dirty="0">
              <a:solidFill>
                <a:schemeClr val="tx1"/>
              </a:solidFill>
              <a:latin typeface="Arial" panose="020B0604020202020204" pitchFamily="34" charset="0"/>
              <a:ea typeface="Calibri" panose="020F0502020204030204" pitchFamily="34" charset="0"/>
              <a:cs typeface="Arial" panose="020B0604020202020204" pitchFamily="34" charset="0"/>
            </a:endParaRPr>
          </a:p>
          <a:p>
            <a:endParaRPr lang="en-GB" dirty="0"/>
          </a:p>
        </p:txBody>
      </p:sp>
      <p:pic>
        <p:nvPicPr>
          <p:cNvPr id="5" name="Picture 4" descr="A close-up of a piece of insulation&#10;&#10;Description automatically generated">
            <a:extLst>
              <a:ext uri="{FF2B5EF4-FFF2-40B4-BE49-F238E27FC236}">
                <a16:creationId xmlns:a16="http://schemas.microsoft.com/office/drawing/2014/main" id="{8D3BF1FE-1797-6DF7-E3CD-BB5A669894C9}"/>
              </a:ext>
            </a:extLst>
          </p:cNvPr>
          <p:cNvPicPr>
            <a:picLocks noChangeAspect="1"/>
          </p:cNvPicPr>
          <p:nvPr/>
        </p:nvPicPr>
        <p:blipFill>
          <a:blip r:embed="rId5"/>
          <a:stretch>
            <a:fillRect/>
          </a:stretch>
        </p:blipFill>
        <p:spPr>
          <a:xfrm>
            <a:off x="1415480" y="1992518"/>
            <a:ext cx="4345945" cy="2444594"/>
          </a:xfrm>
          <a:prstGeom prst="rect">
            <a:avLst/>
          </a:prstGeom>
        </p:spPr>
      </p:pic>
      <p:pic>
        <p:nvPicPr>
          <p:cNvPr id="7" name="Picture 6" descr="A person using a thermostat&#10;&#10;Description automatically generated">
            <a:extLst>
              <a:ext uri="{FF2B5EF4-FFF2-40B4-BE49-F238E27FC236}">
                <a16:creationId xmlns:a16="http://schemas.microsoft.com/office/drawing/2014/main" id="{AB65D4E1-E28F-96FD-AE3B-D399EF0869CA}"/>
              </a:ext>
            </a:extLst>
          </p:cNvPr>
          <p:cNvPicPr>
            <a:picLocks noChangeAspect="1"/>
          </p:cNvPicPr>
          <p:nvPr/>
        </p:nvPicPr>
        <p:blipFill>
          <a:blip r:embed="rId6"/>
          <a:stretch>
            <a:fillRect/>
          </a:stretch>
        </p:blipFill>
        <p:spPr>
          <a:xfrm>
            <a:off x="1415480" y="4413406"/>
            <a:ext cx="4345945" cy="2444594"/>
          </a:xfrm>
          <a:prstGeom prst="rect">
            <a:avLst/>
          </a:prstGeom>
        </p:spPr>
      </p:pic>
      <p:pic>
        <p:nvPicPr>
          <p:cNvPr id="9" name="Picture 8" descr="Solar panels on a roof&#10;&#10;Description automatically generated">
            <a:extLst>
              <a:ext uri="{FF2B5EF4-FFF2-40B4-BE49-F238E27FC236}">
                <a16:creationId xmlns:a16="http://schemas.microsoft.com/office/drawing/2014/main" id="{C658E7B9-EAEA-610A-5BEE-1158E8374C82}"/>
              </a:ext>
            </a:extLst>
          </p:cNvPr>
          <p:cNvPicPr>
            <a:picLocks noChangeAspect="1"/>
          </p:cNvPicPr>
          <p:nvPr/>
        </p:nvPicPr>
        <p:blipFill>
          <a:blip r:embed="rId7"/>
          <a:stretch>
            <a:fillRect/>
          </a:stretch>
        </p:blipFill>
        <p:spPr>
          <a:xfrm>
            <a:off x="5754959" y="1992518"/>
            <a:ext cx="4345946" cy="2444594"/>
          </a:xfrm>
          <a:prstGeom prst="rect">
            <a:avLst/>
          </a:prstGeom>
        </p:spPr>
      </p:pic>
      <p:pic>
        <p:nvPicPr>
          <p:cNvPr id="11" name="Picture 10" descr="A person wearing a mask and gloves holding a roll of hay&#10;&#10;Description automatically generated">
            <a:extLst>
              <a:ext uri="{FF2B5EF4-FFF2-40B4-BE49-F238E27FC236}">
                <a16:creationId xmlns:a16="http://schemas.microsoft.com/office/drawing/2014/main" id="{C4C11F60-6E96-DF8B-9BD0-8D344E599E85}"/>
              </a:ext>
            </a:extLst>
          </p:cNvPr>
          <p:cNvPicPr>
            <a:picLocks noChangeAspect="1"/>
          </p:cNvPicPr>
          <p:nvPr/>
        </p:nvPicPr>
        <p:blipFill>
          <a:blip r:embed="rId8"/>
          <a:stretch>
            <a:fillRect/>
          </a:stretch>
        </p:blipFill>
        <p:spPr>
          <a:xfrm>
            <a:off x="5754960" y="4413406"/>
            <a:ext cx="4345945" cy="2444594"/>
          </a:xfrm>
          <a:prstGeom prst="rect">
            <a:avLst/>
          </a:prstGeom>
        </p:spPr>
      </p:pic>
    </p:spTree>
    <p:extLst>
      <p:ext uri="{BB962C8B-B14F-4D97-AF65-F5344CB8AC3E}">
        <p14:creationId xmlns:p14="http://schemas.microsoft.com/office/powerpoint/2010/main" val="3035123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D55D-8B38-787F-9FB7-8A9DBB60D19F}"/>
              </a:ext>
            </a:extLst>
          </p:cNvPr>
          <p:cNvSpPr>
            <a:spLocks noGrp="1"/>
          </p:cNvSpPr>
          <p:nvPr>
            <p:ph type="title"/>
          </p:nvPr>
        </p:nvSpPr>
        <p:spPr>
          <a:xfrm>
            <a:off x="804671" y="116632"/>
            <a:ext cx="4835635" cy="975008"/>
          </a:xfrm>
        </p:spPr>
        <p:txBody>
          <a:bodyPr>
            <a:normAutofit/>
          </a:bodyPr>
          <a:lstStyle/>
          <a:p>
            <a:r>
              <a:rPr lang="en-GB" sz="4000" dirty="0">
                <a:latin typeface="Arial" panose="020B0604020202020204" pitchFamily="34" charset="0"/>
                <a:cs typeface="Arial" panose="020B0604020202020204" pitchFamily="34" charset="0"/>
              </a:rPr>
              <a:t>Retrofit Standards</a:t>
            </a:r>
          </a:p>
        </p:txBody>
      </p:sp>
      <p:sp>
        <p:nvSpPr>
          <p:cNvPr id="3" name="Content Placeholder 2">
            <a:extLst>
              <a:ext uri="{FF2B5EF4-FFF2-40B4-BE49-F238E27FC236}">
                <a16:creationId xmlns:a16="http://schemas.microsoft.com/office/drawing/2014/main" id="{A17427B5-ECA5-03C0-AF5E-05C7BDE43D9D}"/>
              </a:ext>
            </a:extLst>
          </p:cNvPr>
          <p:cNvSpPr>
            <a:spLocks noGrp="1"/>
          </p:cNvSpPr>
          <p:nvPr>
            <p:ph idx="1"/>
          </p:nvPr>
        </p:nvSpPr>
        <p:spPr>
          <a:xfrm>
            <a:off x="804671" y="1340768"/>
            <a:ext cx="6011409" cy="5184576"/>
          </a:xfrm>
        </p:spPr>
        <p:txBody>
          <a:bodyPr>
            <a:normAutofit/>
          </a:bodyPr>
          <a:lstStyle/>
          <a:p>
            <a:pPr marL="0" indent="0">
              <a:buNone/>
            </a:pPr>
            <a:r>
              <a:rPr lang="en-GB" b="1" dirty="0">
                <a:latin typeface="Arial" panose="020B0604020202020204" pitchFamily="34" charset="0"/>
                <a:cs typeface="Arial" panose="020B0604020202020204" pitchFamily="34" charset="0"/>
              </a:rPr>
              <a:t>PAS2035 – Overarching retrofit standards framework</a:t>
            </a:r>
          </a:p>
          <a:p>
            <a:pPr marL="0" indent="0">
              <a:buNone/>
            </a:pPr>
            <a:r>
              <a:rPr lang="en-GB" b="1" dirty="0">
                <a:latin typeface="Arial" panose="020B0604020202020204" pitchFamily="34" charset="0"/>
                <a:cs typeface="Arial" panose="020B0604020202020204" pitchFamily="34" charset="0"/>
              </a:rPr>
              <a:t>PAS2030 - Quality of Installation processes</a:t>
            </a:r>
          </a:p>
          <a:p>
            <a:pPr marL="0" indent="0">
              <a:buNone/>
            </a:pPr>
            <a:r>
              <a:rPr lang="en-GB" b="1" dirty="0">
                <a:latin typeface="Arial" panose="020B0604020202020204" pitchFamily="34" charset="0"/>
                <a:cs typeface="Arial" panose="020B0604020202020204" pitchFamily="34" charset="0"/>
              </a:rPr>
              <a:t>Ventilation </a:t>
            </a:r>
          </a:p>
          <a:p>
            <a:pPr marL="0" indent="0">
              <a:buNone/>
            </a:pPr>
            <a:endParaRPr lang="en-GB" b="1" dirty="0">
              <a:latin typeface="Arial" panose="020B0604020202020204" pitchFamily="34" charset="0"/>
              <a:cs typeface="Arial" panose="020B0604020202020204" pitchFamily="34" charset="0"/>
            </a:endParaRPr>
          </a:p>
          <a:p>
            <a:pPr marL="0" indent="0">
              <a:buNone/>
            </a:pPr>
            <a:r>
              <a:rPr lang="en-GB" b="1" dirty="0">
                <a:latin typeface="Arial" panose="020B0604020202020204" pitchFamily="34" charset="0"/>
                <a:cs typeface="Arial" panose="020B0604020202020204" pitchFamily="34" charset="0"/>
              </a:rPr>
              <a:t>Case study - Loft Insulation, ventilation</a:t>
            </a:r>
          </a:p>
          <a:p>
            <a:pPr marL="0" indent="0">
              <a:buNone/>
            </a:pPr>
            <a:r>
              <a:rPr lang="en-GB" dirty="0">
                <a:latin typeface="Arial" panose="020B0604020202020204" pitchFamily="34" charset="0"/>
                <a:cs typeface="Arial" panose="020B0604020202020204" pitchFamily="34" charset="0"/>
              </a:rPr>
              <a:t>Mr Green – Blaby resident</a:t>
            </a:r>
            <a:endParaRPr lang="en-GB" i="1" dirty="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en-GB" sz="1800" i="1" dirty="0">
                <a:effectLst/>
                <a:latin typeface="Arial" panose="020B0604020202020204" pitchFamily="34" charset="0"/>
                <a:ea typeface="Calibri" panose="020F0502020204030204" pitchFamily="34" charset="0"/>
                <a:cs typeface="Arial" panose="020B0604020202020204" pitchFamily="34" charset="0"/>
              </a:rPr>
              <a:t>What are the benefits?</a:t>
            </a:r>
            <a:endParaRPr lang="en-GB" i="1"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ea typeface="Calibri" panose="020F0502020204030204" pitchFamily="34" charset="0"/>
                <a:cs typeface="Arial" panose="020B0604020202020204" pitchFamily="34" charset="0"/>
              </a:rPr>
              <a:t>“</a:t>
            </a:r>
            <a:r>
              <a:rPr lang="en-GB" sz="1800" dirty="0">
                <a:effectLst/>
                <a:latin typeface="Arial" panose="020B0604020202020204" pitchFamily="34" charset="0"/>
                <a:ea typeface="Calibri" panose="020F0502020204030204" pitchFamily="34" charset="0"/>
                <a:cs typeface="Arial" panose="020B0604020202020204" pitchFamily="34" charset="0"/>
              </a:rPr>
              <a:t>(The house) certainly seems warmer and the bathroom no longer fills with condensation when having a shower”</a:t>
            </a:r>
          </a:p>
          <a:p>
            <a:pPr marL="0" indent="0">
              <a:buNone/>
            </a:pPr>
            <a:r>
              <a:rPr lang="en-GB" sz="1800" dirty="0">
                <a:effectLst/>
                <a:latin typeface="Arial" panose="020B0604020202020204" pitchFamily="34" charset="0"/>
                <a:ea typeface="Calibri" panose="020F0502020204030204" pitchFamily="34" charset="0"/>
                <a:cs typeface="Arial" panose="020B0604020202020204" pitchFamily="34" charset="0"/>
              </a:rPr>
              <a:t>“The whole process from application to install has been really simple”</a:t>
            </a:r>
          </a:p>
        </p:txBody>
      </p:sp>
      <p:pic>
        <p:nvPicPr>
          <p:cNvPr id="6" name="Picture 5" descr="A attic with a brick chimney&#10;&#10;Description automatically generated with medium confidence">
            <a:extLst>
              <a:ext uri="{FF2B5EF4-FFF2-40B4-BE49-F238E27FC236}">
                <a16:creationId xmlns:a16="http://schemas.microsoft.com/office/drawing/2014/main" id="{A08ED97F-22BD-C350-373D-951ADA86DE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11834"/>
          <a:stretch/>
        </p:blipFill>
        <p:spPr>
          <a:xfrm>
            <a:off x="6816080" y="1462094"/>
            <a:ext cx="4499175" cy="2975018"/>
          </a:xfrm>
          <a:prstGeom prst="rect">
            <a:avLst/>
          </a:prstGeom>
        </p:spPr>
      </p:pic>
      <p:pic>
        <p:nvPicPr>
          <p:cNvPr id="5" name="Picture 4" descr="A white rectangular object on a wood surface&#10;&#10;Description automatically generated">
            <a:extLst>
              <a:ext uri="{FF2B5EF4-FFF2-40B4-BE49-F238E27FC236}">
                <a16:creationId xmlns:a16="http://schemas.microsoft.com/office/drawing/2014/main" id="{4EAAD412-B107-0B83-7979-F7A36BD00C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6" r="-1" b="4020"/>
          <a:stretch/>
        </p:blipFill>
        <p:spPr>
          <a:xfrm>
            <a:off x="8184232" y="4437881"/>
            <a:ext cx="3133155" cy="2087463"/>
          </a:xfrm>
          <a:prstGeom prst="rect">
            <a:avLst/>
          </a:prstGeom>
        </p:spPr>
      </p:pic>
    </p:spTree>
    <p:extLst>
      <p:ext uri="{BB962C8B-B14F-4D97-AF65-F5344CB8AC3E}">
        <p14:creationId xmlns:p14="http://schemas.microsoft.com/office/powerpoint/2010/main" val="1078661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D84D0E-6617-CAC3-886C-8FEE264C5DDF}"/>
              </a:ext>
            </a:extLst>
          </p:cNvPr>
          <p:cNvSpPr>
            <a:spLocks noGrp="1"/>
          </p:cNvSpPr>
          <p:nvPr>
            <p:ph type="body" sz="quarter" idx="13"/>
          </p:nvPr>
        </p:nvSpPr>
        <p:spPr>
          <a:xfrm>
            <a:off x="4943872" y="980728"/>
            <a:ext cx="6286003" cy="5709348"/>
          </a:xfrm>
        </p:spPr>
        <p:txBody>
          <a:bodyPr>
            <a:normAutofit fontScale="85000" lnSpcReduction="20000"/>
          </a:bodyPr>
          <a:lstStyle/>
          <a:p>
            <a:pPr algn="l"/>
            <a:endParaRPr lang="en-GB" sz="2400" dirty="0">
              <a:solidFill>
                <a:schemeClr val="tx1"/>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Advice offer for all households via telephone – targeting homeowners and private tenants</a:t>
            </a:r>
          </a:p>
          <a:p>
            <a:pPr marL="571500" indent="-571500" algn="l">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Support to navigate and access grants and schemes</a:t>
            </a:r>
          </a:p>
          <a:p>
            <a:pPr marL="571500" indent="-571500" algn="l">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Follow-up conversations and feedback</a:t>
            </a:r>
          </a:p>
          <a:p>
            <a:pPr marL="571500" indent="-571500" algn="l">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Demonstrator project</a:t>
            </a:r>
          </a:p>
          <a:p>
            <a:pPr algn="l"/>
            <a:endParaRPr lang="en-GB" sz="2400" dirty="0">
              <a:solidFill>
                <a:schemeClr val="tx1"/>
              </a:solidFill>
              <a:latin typeface="Arial" panose="020B0604020202020204" pitchFamily="34" charset="0"/>
              <a:cs typeface="Arial" panose="020B0604020202020204" pitchFamily="34" charset="0"/>
            </a:endParaRPr>
          </a:p>
          <a:p>
            <a:pPr algn="l"/>
            <a:r>
              <a:rPr lang="en-GB" sz="2400" dirty="0">
                <a:solidFill>
                  <a:schemeClr val="tx1"/>
                </a:solidFill>
                <a:latin typeface="Arial" panose="020B0604020202020204" pitchFamily="34" charset="0"/>
                <a:cs typeface="Arial" panose="020B0604020202020204" pitchFamily="34" charset="0"/>
              </a:rPr>
              <a:t>Those eligible for additional assistance could receive </a:t>
            </a:r>
          </a:p>
          <a:p>
            <a:pPr marL="571500" indent="-571500" algn="l">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Home visit</a:t>
            </a:r>
          </a:p>
          <a:p>
            <a:pPr marL="571500" indent="-571500" algn="l">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EPC assessment (owner-occupiers)</a:t>
            </a:r>
          </a:p>
          <a:p>
            <a:pPr marL="571500" indent="-571500" algn="l">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Retrofit assessment (owner-occupiers)</a:t>
            </a:r>
          </a:p>
          <a:p>
            <a:pPr marL="571500" indent="-571500" algn="l">
              <a:buFont typeface="Arial" panose="020B0604020202020204" pitchFamily="34" charset="0"/>
              <a:buChar char="•"/>
            </a:pPr>
            <a:r>
              <a:rPr lang="en-GB" sz="2400" dirty="0">
                <a:solidFill>
                  <a:schemeClr val="tx1"/>
                </a:solidFill>
                <a:latin typeface="Arial" panose="020B0604020202020204" pitchFamily="34" charset="0"/>
                <a:cs typeface="Arial" panose="020B0604020202020204" pitchFamily="34" charset="0"/>
              </a:rPr>
              <a:t>Thermal images of heat loss in their homes to help visualise where homes are inefficient or leaky</a:t>
            </a:r>
          </a:p>
        </p:txBody>
      </p:sp>
      <p:pic>
        <p:nvPicPr>
          <p:cNvPr id="5" name="Picture 4">
            <a:extLst>
              <a:ext uri="{FF2B5EF4-FFF2-40B4-BE49-F238E27FC236}">
                <a16:creationId xmlns:a16="http://schemas.microsoft.com/office/drawing/2014/main" id="{E67E5672-A36B-85C0-A658-49599961C3D8}"/>
              </a:ext>
            </a:extLst>
          </p:cNvPr>
          <p:cNvPicPr>
            <a:picLocks noChangeAspect="1"/>
          </p:cNvPicPr>
          <p:nvPr/>
        </p:nvPicPr>
        <p:blipFill>
          <a:blip r:embed="rId3"/>
          <a:stretch>
            <a:fillRect/>
          </a:stretch>
        </p:blipFill>
        <p:spPr>
          <a:xfrm rot="21346555">
            <a:off x="554478" y="1406318"/>
            <a:ext cx="3924266" cy="5130495"/>
          </a:xfrm>
          <a:prstGeom prst="rect">
            <a:avLst/>
          </a:prstGeom>
          <a:ln>
            <a:solidFill>
              <a:schemeClr val="accent1"/>
            </a:solidFill>
          </a:ln>
          <a:effectLst>
            <a:softEdge rad="0"/>
          </a:effectLst>
        </p:spPr>
      </p:pic>
      <p:sp>
        <p:nvSpPr>
          <p:cNvPr id="2" name="Title 1">
            <a:extLst>
              <a:ext uri="{FF2B5EF4-FFF2-40B4-BE49-F238E27FC236}">
                <a16:creationId xmlns:a16="http://schemas.microsoft.com/office/drawing/2014/main" id="{F1437351-E6B3-59BC-5529-01A7D99E26E6}"/>
              </a:ext>
            </a:extLst>
          </p:cNvPr>
          <p:cNvSpPr>
            <a:spLocks noGrp="1"/>
          </p:cNvSpPr>
          <p:nvPr>
            <p:ph type="title"/>
          </p:nvPr>
        </p:nvSpPr>
        <p:spPr>
          <a:xfrm>
            <a:off x="838201" y="188640"/>
            <a:ext cx="10515600" cy="1325563"/>
          </a:xfrm>
        </p:spPr>
        <p:txBody>
          <a:bodyPr/>
          <a:lstStyle/>
          <a:p>
            <a:r>
              <a:rPr lang="en-GB" dirty="0">
                <a:solidFill>
                  <a:schemeClr val="tx1"/>
                </a:solidFill>
                <a:latin typeface="Arial" panose="020B0604020202020204" pitchFamily="34" charset="0"/>
                <a:cs typeface="Arial" panose="020B0604020202020204" pitchFamily="34" charset="0"/>
              </a:rPr>
              <a:t>HERO – Home Energy Retrofit Offer</a:t>
            </a:r>
            <a:endParaRPr lang="en-GB"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6579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D55D-8B38-787F-9FB7-8A9DBB60D19F}"/>
              </a:ext>
            </a:extLst>
          </p:cNvPr>
          <p:cNvSpPr>
            <a:spLocks noGrp="1"/>
          </p:cNvSpPr>
          <p:nvPr>
            <p:ph type="title"/>
          </p:nvPr>
        </p:nvSpPr>
        <p:spPr>
          <a:xfrm>
            <a:off x="695400" y="116632"/>
            <a:ext cx="4835635" cy="975008"/>
          </a:xfrm>
        </p:spPr>
        <p:txBody>
          <a:bodyPr>
            <a:normAutofit/>
          </a:bodyPr>
          <a:lstStyle/>
          <a:p>
            <a:r>
              <a:rPr lang="en-GB" sz="4000" dirty="0">
                <a:latin typeface="Arial" panose="020B0604020202020204" pitchFamily="34" charset="0"/>
                <a:cs typeface="Arial" panose="020B0604020202020204" pitchFamily="34" charset="0"/>
              </a:rPr>
              <a:t>How to refer</a:t>
            </a:r>
          </a:p>
        </p:txBody>
      </p:sp>
      <p:sp>
        <p:nvSpPr>
          <p:cNvPr id="9" name="TextBox 8">
            <a:extLst>
              <a:ext uri="{FF2B5EF4-FFF2-40B4-BE49-F238E27FC236}">
                <a16:creationId xmlns:a16="http://schemas.microsoft.com/office/drawing/2014/main" id="{29079E96-84D8-0B11-6481-FEFEB37C483A}"/>
              </a:ext>
            </a:extLst>
          </p:cNvPr>
          <p:cNvSpPr txBox="1"/>
          <p:nvPr/>
        </p:nvSpPr>
        <p:spPr>
          <a:xfrm>
            <a:off x="723958" y="5301208"/>
            <a:ext cx="10321741" cy="1200329"/>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Please seek permission from the resident before making a referral</a:t>
            </a:r>
          </a:p>
          <a:p>
            <a:r>
              <a:rPr lang="en-GB" dirty="0">
                <a:latin typeface="Arial" panose="020B0604020202020204" pitchFamily="34" charset="0"/>
                <a:cs typeface="Arial" panose="020B0604020202020204" pitchFamily="34" charset="0"/>
              </a:rPr>
              <a:t>Please identify what support they require</a:t>
            </a:r>
          </a:p>
          <a:p>
            <a:r>
              <a:rPr lang="en-GB" dirty="0">
                <a:latin typeface="Arial" panose="020B0604020202020204" pitchFamily="34" charset="0"/>
                <a:cs typeface="Arial" panose="020B0604020202020204" pitchFamily="34" charset="0"/>
              </a:rPr>
              <a:t>We will require some basic information such as their name, date of birth, address, phone number.</a:t>
            </a:r>
          </a:p>
          <a:p>
            <a:r>
              <a:rPr lang="en-GB" dirty="0">
                <a:latin typeface="Arial" panose="020B0604020202020204" pitchFamily="34" charset="0"/>
                <a:cs typeface="Arial" panose="020B0604020202020204" pitchFamily="34" charset="0"/>
              </a:rPr>
              <a:t>Additional information will be helpful such as tenure, benefits, email.</a:t>
            </a:r>
          </a:p>
        </p:txBody>
      </p:sp>
      <p:sp>
        <p:nvSpPr>
          <p:cNvPr id="12" name="TextBox 11">
            <a:extLst>
              <a:ext uri="{FF2B5EF4-FFF2-40B4-BE49-F238E27FC236}">
                <a16:creationId xmlns:a16="http://schemas.microsoft.com/office/drawing/2014/main" id="{9C91F73B-C6D3-8EC5-E9E1-24939E4D8E98}"/>
              </a:ext>
            </a:extLst>
          </p:cNvPr>
          <p:cNvSpPr txBox="1"/>
          <p:nvPr/>
        </p:nvSpPr>
        <p:spPr>
          <a:xfrm>
            <a:off x="721240" y="1134595"/>
            <a:ext cx="10431012" cy="5539978"/>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18+, Any housing tenure</a:t>
            </a:r>
          </a:p>
          <a:p>
            <a:endParaRPr lang="en-GB" sz="2400" b="1"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Online: 			(professional or self-referral forms) </a:t>
            </a:r>
          </a:p>
          <a:p>
            <a:r>
              <a:rPr lang="en-GB" sz="2400" b="1"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www.leicestershire.gov.uk/home-energy-grants</a:t>
            </a:r>
          </a:p>
          <a:p>
            <a:r>
              <a:rPr lang="en-GB" sz="2400" dirty="0">
                <a:latin typeface="Arial" panose="020B0604020202020204" pitchFamily="34" charset="0"/>
                <a:cs typeface="Arial" panose="020B0604020202020204" pitchFamily="34" charset="0"/>
              </a:rPr>
              <a:t>					www.firstcontactplus.org.uk</a:t>
            </a:r>
          </a:p>
          <a:p>
            <a:r>
              <a:rPr lang="en-GB" sz="2400" dirty="0">
                <a:latin typeface="Arial" panose="020B0604020202020204" pitchFamily="34" charset="0"/>
                <a:cs typeface="Arial" panose="020B0604020202020204" pitchFamily="34" charset="0"/>
              </a:rPr>
              <a:t>					www.LLRjoy.com</a:t>
            </a:r>
          </a:p>
          <a:p>
            <a:endParaRPr lang="en-GB" sz="2400" b="1"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Email:			(professional) 			</a:t>
            </a:r>
          </a:p>
          <a:p>
            <a:r>
              <a:rPr lang="en-GB" sz="2400" b="1" dirty="0">
                <a:latin typeface="Arial" panose="020B0604020202020204" pitchFamily="34" charset="0"/>
                <a:cs typeface="Arial" panose="020B0604020202020204" pitchFamily="34" charset="0"/>
              </a:rPr>
              <a:t>					warmhomesinfo@leics.gov.uk</a:t>
            </a:r>
          </a:p>
          <a:p>
            <a:endParaRPr lang="en-GB" sz="2400" b="1"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Phone: 			0116 305 2524</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			</a:t>
            </a:r>
          </a:p>
        </p:txBody>
      </p:sp>
      <p:pic>
        <p:nvPicPr>
          <p:cNvPr id="13" name="Picture 12" descr="A logo of a house with a sunburst and a logo&#10;&#10;Description automatically generated">
            <a:extLst>
              <a:ext uri="{FF2B5EF4-FFF2-40B4-BE49-F238E27FC236}">
                <a16:creationId xmlns:a16="http://schemas.microsoft.com/office/drawing/2014/main" id="{A661B693-40BC-D4ED-7CC6-5B3D159DACAC}"/>
              </a:ext>
            </a:extLst>
          </p:cNvPr>
          <p:cNvPicPr>
            <a:picLocks noChangeAspect="1"/>
          </p:cNvPicPr>
          <p:nvPr/>
        </p:nvPicPr>
        <p:blipFill>
          <a:blip r:embed="rId3"/>
          <a:stretch>
            <a:fillRect/>
          </a:stretch>
        </p:blipFill>
        <p:spPr>
          <a:xfrm>
            <a:off x="9120336" y="-261804"/>
            <a:ext cx="2933889" cy="2070980"/>
          </a:xfrm>
          <a:prstGeom prst="rect">
            <a:avLst/>
          </a:prstGeom>
        </p:spPr>
      </p:pic>
      <p:pic>
        <p:nvPicPr>
          <p:cNvPr id="3" name="Picture 2">
            <a:extLst>
              <a:ext uri="{FF2B5EF4-FFF2-40B4-BE49-F238E27FC236}">
                <a16:creationId xmlns:a16="http://schemas.microsoft.com/office/drawing/2014/main" id="{B70CE6D4-22BC-3F11-F901-5DF2CE20EB7C}"/>
              </a:ext>
            </a:extLst>
          </p:cNvPr>
          <p:cNvPicPr>
            <a:picLocks noChangeAspect="1"/>
          </p:cNvPicPr>
          <p:nvPr/>
        </p:nvPicPr>
        <p:blipFill>
          <a:blip r:embed="rId4"/>
          <a:stretch>
            <a:fillRect/>
          </a:stretch>
        </p:blipFill>
        <p:spPr>
          <a:xfrm>
            <a:off x="9440991" y="3008630"/>
            <a:ext cx="2292578" cy="2292578"/>
          </a:xfrm>
          <a:prstGeom prst="rect">
            <a:avLst/>
          </a:prstGeom>
        </p:spPr>
      </p:pic>
    </p:spTree>
    <p:extLst>
      <p:ext uri="{BB962C8B-B14F-4D97-AF65-F5344CB8AC3E}">
        <p14:creationId xmlns:p14="http://schemas.microsoft.com/office/powerpoint/2010/main" val="4278972695"/>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11261</TotalTime>
  <Words>2668</Words>
  <Application>Microsoft Office PowerPoint</Application>
  <PresentationFormat>Widescreen</PresentationFormat>
  <Paragraphs>224</Paragraphs>
  <Slides>10</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Aptos</vt:lpstr>
      <vt:lpstr>Arial</vt:lpstr>
      <vt:lpstr>Calibri</vt:lpstr>
      <vt:lpstr>Calibri Light</vt:lpstr>
      <vt:lpstr>Century Schoolbook</vt:lpstr>
      <vt:lpstr>ui-sans-serif</vt:lpstr>
      <vt:lpstr>Wingdings 2</vt:lpstr>
      <vt:lpstr>View</vt:lpstr>
      <vt:lpstr>Custom Design</vt:lpstr>
      <vt:lpstr>    Introduction to Public Health’s            Warm Homes service  Presented by Alex Clark Warm Homes Manager</vt:lpstr>
      <vt:lpstr>PowerPoint Presentation</vt:lpstr>
      <vt:lpstr>PowerPoint Presentation</vt:lpstr>
      <vt:lpstr>Why homes need upgrading</vt:lpstr>
      <vt:lpstr>Financial support</vt:lpstr>
      <vt:lpstr>Retrofit examples</vt:lpstr>
      <vt:lpstr>Retrofit Standards</vt:lpstr>
      <vt:lpstr>HERO – Home Energy Retrofit Offer</vt:lpstr>
      <vt:lpstr>How to refer</vt:lpstr>
      <vt:lpstr>Thank you  Contact details      Useful resources          Any 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Energy Retrofit Offer</dc:title>
  <dc:subject/>
  <dc:creator>Stacey Welton</dc:creator>
  <cp:keywords/>
  <dc:description/>
  <cp:lastModifiedBy>Alex Clark</cp:lastModifiedBy>
  <cp:revision>90</cp:revision>
  <dcterms:created xsi:type="dcterms:W3CDTF">2023-11-28T10:10:28Z</dcterms:created>
  <dcterms:modified xsi:type="dcterms:W3CDTF">2024-12-04T13:16:46Z</dcterms:modified>
  <cp:category/>
</cp:coreProperties>
</file>